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5"/>
  </p:notesMasterIdLst>
  <p:sldIdLst>
    <p:sldId id="267" r:id="rId5"/>
    <p:sldId id="289" r:id="rId6"/>
    <p:sldId id="288" r:id="rId7"/>
    <p:sldId id="384" r:id="rId8"/>
    <p:sldId id="853" r:id="rId9"/>
    <p:sldId id="854" r:id="rId10"/>
    <p:sldId id="855" r:id="rId11"/>
    <p:sldId id="856" r:id="rId12"/>
    <p:sldId id="857" r:id="rId13"/>
    <p:sldId id="860" r:id="rId14"/>
    <p:sldId id="866" r:id="rId15"/>
    <p:sldId id="862" r:id="rId16"/>
    <p:sldId id="861" r:id="rId17"/>
    <p:sldId id="863" r:id="rId18"/>
    <p:sldId id="864" r:id="rId19"/>
    <p:sldId id="865" r:id="rId20"/>
    <p:sldId id="867" r:id="rId21"/>
    <p:sldId id="868" r:id="rId22"/>
    <p:sldId id="871" r:id="rId23"/>
    <p:sldId id="872" r:id="rId24"/>
    <p:sldId id="876" r:id="rId25"/>
    <p:sldId id="877" r:id="rId26"/>
    <p:sldId id="935" r:id="rId27"/>
    <p:sldId id="936" r:id="rId28"/>
    <p:sldId id="888" r:id="rId29"/>
    <p:sldId id="937" r:id="rId30"/>
    <p:sldId id="887" r:id="rId31"/>
    <p:sldId id="884" r:id="rId32"/>
    <p:sldId id="885" r:id="rId33"/>
    <p:sldId id="886" r:id="rId34"/>
    <p:sldId id="889" r:id="rId35"/>
    <p:sldId id="890" r:id="rId36"/>
    <p:sldId id="938" r:id="rId37"/>
    <p:sldId id="939" r:id="rId38"/>
    <p:sldId id="940" r:id="rId39"/>
    <p:sldId id="894" r:id="rId40"/>
    <p:sldId id="895" r:id="rId41"/>
    <p:sldId id="897" r:id="rId42"/>
    <p:sldId id="898" r:id="rId43"/>
    <p:sldId id="899" r:id="rId44"/>
    <p:sldId id="900" r:id="rId45"/>
    <p:sldId id="903" r:id="rId46"/>
    <p:sldId id="941" r:id="rId47"/>
    <p:sldId id="904" r:id="rId48"/>
    <p:sldId id="905" r:id="rId49"/>
    <p:sldId id="906" r:id="rId50"/>
    <p:sldId id="908" r:id="rId51"/>
    <p:sldId id="909" r:id="rId52"/>
    <p:sldId id="913" r:id="rId53"/>
    <p:sldId id="914" r:id="rId54"/>
    <p:sldId id="915" r:id="rId55"/>
    <p:sldId id="920" r:id="rId56"/>
    <p:sldId id="922" r:id="rId57"/>
    <p:sldId id="921" r:id="rId58"/>
    <p:sldId id="917" r:id="rId59"/>
    <p:sldId id="925" r:id="rId60"/>
    <p:sldId id="926" r:id="rId61"/>
    <p:sldId id="927" r:id="rId62"/>
    <p:sldId id="924" r:id="rId63"/>
    <p:sldId id="942" r:id="rId64"/>
    <p:sldId id="933" r:id="rId65"/>
    <p:sldId id="934" r:id="rId66"/>
    <p:sldId id="943" r:id="rId67"/>
    <p:sldId id="949" r:id="rId68"/>
    <p:sldId id="950" r:id="rId69"/>
    <p:sldId id="944" r:id="rId70"/>
    <p:sldId id="952" r:id="rId71"/>
    <p:sldId id="850" r:id="rId72"/>
    <p:sldId id="953" r:id="rId73"/>
    <p:sldId id="851" r:id="rId74"/>
    <p:sldId id="954" r:id="rId75"/>
    <p:sldId id="869" r:id="rId76"/>
    <p:sldId id="852" r:id="rId77"/>
    <p:sldId id="955" r:id="rId78"/>
    <p:sldId id="870" r:id="rId79"/>
    <p:sldId id="956" r:id="rId80"/>
    <p:sldId id="1012" r:id="rId81"/>
    <p:sldId id="1011" r:id="rId82"/>
    <p:sldId id="960" r:id="rId83"/>
    <p:sldId id="963" r:id="rId84"/>
    <p:sldId id="875" r:id="rId85"/>
    <p:sldId id="964" r:id="rId86"/>
    <p:sldId id="965" r:id="rId87"/>
    <p:sldId id="880" r:id="rId88"/>
    <p:sldId id="966" r:id="rId89"/>
    <p:sldId id="967" r:id="rId90"/>
    <p:sldId id="968" r:id="rId91"/>
    <p:sldId id="689" r:id="rId92"/>
    <p:sldId id="711" r:id="rId93"/>
    <p:sldId id="969" r:id="rId94"/>
    <p:sldId id="716" r:id="rId95"/>
    <p:sldId id="998" r:id="rId96"/>
    <p:sldId id="971" r:id="rId97"/>
    <p:sldId id="999" r:id="rId98"/>
    <p:sldId id="1001" r:id="rId99"/>
    <p:sldId id="718" r:id="rId100"/>
    <p:sldId id="858" r:id="rId101"/>
    <p:sldId id="859" r:id="rId102"/>
    <p:sldId id="1002" r:id="rId103"/>
    <p:sldId id="741" r:id="rId104"/>
    <p:sldId id="813" r:id="rId105"/>
    <p:sldId id="974" r:id="rId106"/>
    <p:sldId id="814" r:id="rId107"/>
    <p:sldId id="977" r:id="rId108"/>
    <p:sldId id="979" r:id="rId109"/>
    <p:sldId id="981" r:id="rId110"/>
    <p:sldId id="830" r:id="rId111"/>
    <p:sldId id="982" r:id="rId112"/>
    <p:sldId id="983" r:id="rId113"/>
    <p:sldId id="984" r:id="rId114"/>
    <p:sldId id="907" r:id="rId115"/>
    <p:sldId id="902" r:id="rId116"/>
    <p:sldId id="1004" r:id="rId117"/>
    <p:sldId id="1003" r:id="rId118"/>
    <p:sldId id="987" r:id="rId119"/>
    <p:sldId id="1006" r:id="rId120"/>
    <p:sldId id="1008" r:id="rId121"/>
    <p:sldId id="1009" r:id="rId122"/>
    <p:sldId id="1010" r:id="rId123"/>
    <p:sldId id="515" r:id="rId1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9F1"/>
    <a:srgbClr val="DFBEBD"/>
    <a:srgbClr val="80A091"/>
    <a:srgbClr val="D7E4BD"/>
    <a:srgbClr val="CAD9EB"/>
    <a:srgbClr val="CCF3A9"/>
    <a:srgbClr val="376092"/>
    <a:srgbClr val="FFCB57"/>
    <a:srgbClr val="0036A2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62" autoAdjust="0"/>
    <p:restoredTop sz="87975" autoAdjust="0"/>
  </p:normalViewPr>
  <p:slideViewPr>
    <p:cSldViewPr showGuides="1">
      <p:cViewPr varScale="1">
        <p:scale>
          <a:sx n="68" d="100"/>
          <a:sy n="68" d="100"/>
        </p:scale>
        <p:origin x="1392" y="53"/>
      </p:cViewPr>
      <p:guideLst>
        <p:guide orient="horz" pos="43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tableStyles" Target="tableStyle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30T17:13:31.75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0 804 24575,'4'-1'0,"-1"-1"0,1 1 0,-1-1 0,0 0 0,1 0 0,-1 0 0,0 0 0,0 0 0,0-1 0,0 1 0,-1-1 0,1 0 0,-1 0 0,0 0 0,1 0 0,1-5 0,16-17 0,-8 15 0,0-1 0,-1 0 0,-1 0 0,0-1 0,0-1 0,-1 0 0,11-20 0,-10 14 0,1 1 0,1 1 0,17-19 0,10-14 0,-27 35 0,0 1 0,21-19 0,12-14 0,-28 28 0,35-30 0,-27 27 0,8-13 0,-1 0 0,28-41 0,39-45 0,-85 106-1365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30T17:13:34.0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24575,'1'5'0,"0"0"0,1 0 0,-1 0 0,2 0 0,-1 0 0,0 0 0,1 0 0,5 6 0,5 12 0,-2-3 0,1 0 0,1-1 0,1-1 0,29 31 0,-21-25 0,29 42 0,-9-6 0,4-2 0,75 76 0,-93-104 0,1-2 0,1 0 0,2-3 0,1 0 0,38 20 0,-45-29 0,42 34 0,-28-19 0,-17-15-111,-12-8-68,0-1 0,0 1 0,-1 1 0,-1-1-1,1 2 1,13 17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ED67B-2ED3-4681-9F35-C2D978AC3DDB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8E60D-5BDD-426B-822F-24E1008CA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695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55112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0627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71170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69442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96423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71445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9256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477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01001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18484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67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81696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4483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39206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29068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8747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56026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9090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98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57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442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71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081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037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908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647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16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39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580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046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610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7231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2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520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146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51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5969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25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6584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8449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3616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252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073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1150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332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7466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0592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7432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482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930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175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2642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746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576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1628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5928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9761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5827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0565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07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317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171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9588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835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6893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4789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3776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593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052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362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2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2356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9541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040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941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3932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013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89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5539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13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7046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148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5571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888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006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0034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555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0559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55941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7152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8340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5115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173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059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370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3112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68943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4005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5268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228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05397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5198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1379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474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97062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04482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61314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748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1997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5186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6437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5616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58724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59603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344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56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76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41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3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5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698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72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72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724905"/>
            <a:ext cx="9000000" cy="72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33093" y="3373506"/>
            <a:ext cx="6660000" cy="7200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99242" y="3424308"/>
            <a:ext cx="6660000" cy="72000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31" name="직사각형 3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35" name="직사각형 34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36" name="직사각형 35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369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483768" y="2132856"/>
            <a:ext cx="4536504" cy="34563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810295" y="1921027"/>
            <a:ext cx="1368152" cy="432048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90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4467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108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682570"/>
            <a:ext cx="9000000" cy="108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11694" y="3352570"/>
            <a:ext cx="6660000" cy="113872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78306" y="3403372"/>
            <a:ext cx="6660000" cy="113872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0951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 rot="5400000">
            <a:off x="-3199987" y="3191515"/>
            <a:ext cx="6858001" cy="47497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4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8965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8796368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8796368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-8965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8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20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07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23E76-8415-4965-B0CC-298C0CFA6758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9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630.png"/><Relationship Id="rId4" Type="http://schemas.openxmlformats.org/officeDocument/2006/relationships/image" Target="../media/image6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6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hyperlink" Target="https://pixabay.com/ko/%EB%8F%8B%EB%B3%B4%EA%B8%B0-%ED%99%95%EB%8C%80-%EA%B0%90%EC%A7%80-%EC%9D%84-%EB%AA%85%ED%99%95%ED%9E%88-%EA%B2%80%EC%82%AC-%EB%A0%8C%EC%A6%88-%EC%B4%88%EC%A0%90-%EC%9C%A0%EB%A6%AC-%EB%B4%90-3615985/" TargetMode="External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hyperlink" Target="https://pixabay.com/ko/%EB%8F%8B%EB%B3%B4%EA%B8%B0-%ED%99%95%EB%8C%80-%EA%B0%90%EC%A7%80-%EC%9D%84-%EB%AA%85%ED%99%95%ED%9E%88-%EA%B2%80%EC%82%AC-%EB%A0%8C%EC%A6%88-%EC%B4%88%EC%A0%90-%EC%9C%A0%EB%A6%AC-%EB%B4%90-3615985/" TargetMode="External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hyperlink" Target="https://pixabay.com/ko/%EB%8F%8B%EB%B3%B4%EA%B8%B0-%ED%99%95%EB%8C%80-%EA%B0%90%EC%A7%80-%EC%9D%84-%EB%AA%85%ED%99%95%ED%9E%88-%EA%B2%80%EC%82%AC-%EB%A0%8C%EC%A6%88-%EC%B4%88%EC%A0%90-%EC%9C%A0%EB%A6%AC-%EB%B4%90-3615985/" TargetMode="External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10" Type="http://schemas.openxmlformats.org/officeDocument/2006/relationships/image" Target="../media/image140.png"/><Relationship Id="rId4" Type="http://schemas.openxmlformats.org/officeDocument/2006/relationships/image" Target="../media/image38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9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40.png"/><Relationship Id="rId4" Type="http://schemas.openxmlformats.org/officeDocument/2006/relationships/image" Target="../media/image41.png"/><Relationship Id="rId9" Type="http://schemas.openxmlformats.org/officeDocument/2006/relationships/image" Target="../media/image20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40.png"/><Relationship Id="rId4" Type="http://schemas.openxmlformats.org/officeDocument/2006/relationships/image" Target="../media/image180.png"/><Relationship Id="rId9" Type="http://schemas.openxmlformats.org/officeDocument/2006/relationships/image" Target="../media/image20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140.png"/><Relationship Id="rId4" Type="http://schemas.openxmlformats.org/officeDocument/2006/relationships/image" Target="../media/image220.png"/><Relationship Id="rId9" Type="http://schemas.openxmlformats.org/officeDocument/2006/relationships/image" Target="../media/image3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Relationship Id="rId9" Type="http://schemas.openxmlformats.org/officeDocument/2006/relationships/image" Target="../media/image3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240.png"/><Relationship Id="rId4" Type="http://schemas.openxmlformats.org/officeDocument/2006/relationships/image" Target="../media/image270.png"/><Relationship Id="rId9" Type="http://schemas.openxmlformats.org/officeDocument/2006/relationships/image" Target="../media/image3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260.png"/><Relationship Id="rId4" Type="http://schemas.openxmlformats.org/officeDocument/2006/relationships/image" Target="../media/image39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10.svg"/><Relationship Id="rId5" Type="http://schemas.openxmlformats.org/officeDocument/2006/relationships/image" Target="../media/image260.png"/><Relationship Id="rId10" Type="http://schemas.openxmlformats.org/officeDocument/2006/relationships/image" Target="../media/image9.png"/><Relationship Id="rId4" Type="http://schemas.openxmlformats.org/officeDocument/2006/relationships/image" Target="../media/image391.png"/><Relationship Id="rId9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10.svg"/><Relationship Id="rId5" Type="http://schemas.openxmlformats.org/officeDocument/2006/relationships/image" Target="../media/image260.png"/><Relationship Id="rId10" Type="http://schemas.openxmlformats.org/officeDocument/2006/relationships/image" Target="../media/image9.png"/><Relationship Id="rId4" Type="http://schemas.openxmlformats.org/officeDocument/2006/relationships/image" Target="../media/image391.png"/><Relationship Id="rId9" Type="http://schemas.openxmlformats.org/officeDocument/2006/relationships/image" Target="../media/image4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1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3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300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6.png"/><Relationship Id="rId5" Type="http://schemas.openxmlformats.org/officeDocument/2006/relationships/image" Target="../media/image35.png"/><Relationship Id="rId10" Type="http://schemas.openxmlformats.org/officeDocument/2006/relationships/image" Target="../media/image340.png"/><Relationship Id="rId4" Type="http://schemas.openxmlformats.org/officeDocument/2006/relationships/image" Target="../media/image3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43.png"/><Relationship Id="rId7" Type="http://schemas.openxmlformats.org/officeDocument/2006/relationships/image" Target="../media/image300.png"/><Relationship Id="rId12" Type="http://schemas.openxmlformats.org/officeDocument/2006/relationships/image" Target="../media/image40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390.png"/><Relationship Id="rId5" Type="http://schemas.openxmlformats.org/officeDocument/2006/relationships/image" Target="../media/image35.png"/><Relationship Id="rId10" Type="http://schemas.openxmlformats.org/officeDocument/2006/relationships/image" Target="../media/image340.png"/><Relationship Id="rId4" Type="http://schemas.openxmlformats.org/officeDocument/2006/relationships/image" Target="../media/image34.png"/><Relationship Id="rId9" Type="http://schemas.openxmlformats.org/officeDocument/2006/relationships/image" Target="../media/image38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300.png"/><Relationship Id="rId12" Type="http://schemas.openxmlformats.org/officeDocument/2006/relationships/image" Target="../media/image40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39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1.png"/><Relationship Id="rId3" Type="http://schemas.openxmlformats.org/officeDocument/2006/relationships/image" Target="../media/image43.png"/><Relationship Id="rId7" Type="http://schemas.openxmlformats.org/officeDocument/2006/relationships/image" Target="../media/image300.png"/><Relationship Id="rId12" Type="http://schemas.openxmlformats.org/officeDocument/2006/relationships/image" Target="../media/image40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6.png"/><Relationship Id="rId4" Type="http://schemas.openxmlformats.org/officeDocument/2006/relationships/image" Target="../media/image34.png"/><Relationship Id="rId9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300.png"/><Relationship Id="rId12" Type="http://schemas.openxmlformats.org/officeDocument/2006/relationships/image" Target="../media/image3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390.png"/><Relationship Id="rId5" Type="http://schemas.openxmlformats.org/officeDocument/2006/relationships/image" Target="../media/image35.png"/><Relationship Id="rId10" Type="http://schemas.openxmlformats.org/officeDocument/2006/relationships/image" Target="../media/image420.png"/><Relationship Id="rId4" Type="http://schemas.openxmlformats.org/officeDocument/2006/relationships/image" Target="../media/image34.png"/><Relationship Id="rId9" Type="http://schemas.openxmlformats.org/officeDocument/2006/relationships/image" Target="../media/image38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ixabay.com/ko/%EB%8F%8B%EB%B3%B4%EA%B8%B0-%ED%99%95%EB%8C%80-%EA%B0%90%EC%A7%80-%EC%9D%84-%EB%AA%85%ED%99%95%ED%9E%88-%EA%B2%80%EC%82%AC-%EB%A0%8C%EC%A6%88-%EC%B4%88%EC%A0%90-%EC%9C%A0%EB%A6%AC-%EB%B4%90-3615985/" TargetMode="External"/><Relationship Id="rId4" Type="http://schemas.openxmlformats.org/officeDocument/2006/relationships/image" Target="../media/image5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customXml" Target="../ink/ink1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9712" y="2708920"/>
            <a:ext cx="5076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딥러닝팀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6136" y="4149080"/>
            <a:ext cx="316835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이정환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김동환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권가민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박준영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박채원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383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자연어의 특징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52FA604-5F68-FCD9-F1A4-CA9D6FA727D5}"/>
              </a:ext>
            </a:extLst>
          </p:cNvPr>
          <p:cNvSpPr/>
          <p:nvPr/>
        </p:nvSpPr>
        <p:spPr>
          <a:xfrm>
            <a:off x="866034" y="3454472"/>
            <a:ext cx="7450382" cy="28811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550B63-3D44-AE07-9C07-A9219AF1C7DF}"/>
              </a:ext>
            </a:extLst>
          </p:cNvPr>
          <p:cNvSpPr txBox="1"/>
          <p:nvPr/>
        </p:nvSpPr>
        <p:spPr>
          <a:xfrm>
            <a:off x="1257582" y="3269806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예시</a:t>
            </a:r>
          </a:p>
        </p:txBody>
      </p:sp>
      <p:sp>
        <p:nvSpPr>
          <p:cNvPr id="12" name="사각형: 둥근 모서리 8">
            <a:extLst>
              <a:ext uri="{FF2B5EF4-FFF2-40B4-BE49-F238E27FC236}">
                <a16:creationId xmlns:a16="http://schemas.microsoft.com/office/drawing/2014/main" id="{CB2344B9-28E1-FB87-1986-FCA34F2C6C9F}"/>
              </a:ext>
            </a:extLst>
          </p:cNvPr>
          <p:cNvSpPr/>
          <p:nvPr/>
        </p:nvSpPr>
        <p:spPr>
          <a:xfrm>
            <a:off x="850434" y="1900863"/>
            <a:ext cx="7452828" cy="1091231"/>
          </a:xfrm>
          <a:prstGeom prst="roundRect">
            <a:avLst/>
          </a:prstGeom>
          <a:noFill/>
          <a:ln w="38100">
            <a:solidFill>
              <a:srgbClr val="C6D9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A131D7-E632-87A5-0138-E794E16C8F7D}"/>
              </a:ext>
            </a:extLst>
          </p:cNvPr>
          <p:cNvSpPr txBox="1"/>
          <p:nvPr/>
        </p:nvSpPr>
        <p:spPr>
          <a:xfrm>
            <a:off x="1257582" y="1700808"/>
            <a:ext cx="85137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CAD9E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모호성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FFDEFD-B39A-A2C8-E75E-4544115D5A82}"/>
              </a:ext>
            </a:extLst>
          </p:cNvPr>
          <p:cNvSpPr txBox="1"/>
          <p:nvPr/>
        </p:nvSpPr>
        <p:spPr>
          <a:xfrm>
            <a:off x="934056" y="2132856"/>
            <a:ext cx="7314338" cy="509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표현의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중의성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문장 내 정보 부족으로 발생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3512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8;p6">
            <a:extLst>
              <a:ext uri="{FF2B5EF4-FFF2-40B4-BE49-F238E27FC236}">
                <a16:creationId xmlns:a16="http://schemas.microsoft.com/office/drawing/2014/main" id="{ADD1ABBF-F5C6-3957-CD14-D698C174F70E}"/>
              </a:ext>
            </a:extLst>
          </p:cNvPr>
          <p:cNvSpPr/>
          <p:nvPr/>
        </p:nvSpPr>
        <p:spPr>
          <a:xfrm>
            <a:off x="467544" y="1700808"/>
            <a:ext cx="8208912" cy="110513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 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모델의 응용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Attention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F1CA6A-D95F-630B-47D2-8DF43B8501D8}"/>
              </a:ext>
            </a:extLst>
          </p:cNvPr>
          <p:cNvSpPr txBox="1"/>
          <p:nvPr/>
        </p:nvSpPr>
        <p:spPr>
          <a:xfrm>
            <a:off x="683568" y="1484784"/>
            <a:ext cx="4110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Attention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17ABE1-F86E-9BCC-12BD-C0FF4C6AF0E7}"/>
              </a:ext>
            </a:extLst>
          </p:cNvPr>
          <p:cNvSpPr txBox="1"/>
          <p:nvPr/>
        </p:nvSpPr>
        <p:spPr>
          <a:xfrm>
            <a:off x="719402" y="1767728"/>
            <a:ext cx="771976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찾는 값과의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유사도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바탕으로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얼마나 그 내용에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집중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해야 하는지 정하는 기법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ex)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 엔진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6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B8481D9-A058-3CA9-88F5-BFE2A6167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66" y="3272450"/>
            <a:ext cx="7683669" cy="30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876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8;p6">
            <a:extLst>
              <a:ext uri="{FF2B5EF4-FFF2-40B4-BE49-F238E27FC236}">
                <a16:creationId xmlns:a16="http://schemas.microsoft.com/office/drawing/2014/main" id="{86B15642-81A0-6BA5-ECAC-F30DAE4C4E65}"/>
              </a:ext>
            </a:extLst>
          </p:cNvPr>
          <p:cNvSpPr/>
          <p:nvPr/>
        </p:nvSpPr>
        <p:spPr>
          <a:xfrm>
            <a:off x="467544" y="1700808"/>
            <a:ext cx="8208912" cy="110513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 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모델의 응용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81E0F-77C9-ADD0-F4A7-13AEFB6D6D63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Attention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C1059F-56DB-9E14-2950-F82952E43828}"/>
              </a:ext>
            </a:extLst>
          </p:cNvPr>
          <p:cNvSpPr txBox="1"/>
          <p:nvPr/>
        </p:nvSpPr>
        <p:spPr>
          <a:xfrm>
            <a:off x="712118" y="1998561"/>
            <a:ext cx="771976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내적을 이용하여 벡터간 유사도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파악하는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어텐션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기법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D5328-F972-56E6-2A22-53A5BA794FA0}"/>
              </a:ext>
            </a:extLst>
          </p:cNvPr>
          <p:cNvSpPr txBox="1"/>
          <p:nvPr/>
        </p:nvSpPr>
        <p:spPr>
          <a:xfrm>
            <a:off x="683568" y="1484784"/>
            <a:ext cx="4110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Dot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product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attention</a:t>
            </a:r>
          </a:p>
        </p:txBody>
      </p:sp>
      <p:pic>
        <p:nvPicPr>
          <p:cNvPr id="15" name="그림 14" descr="라인, 도표, 폰트, 그래프이(가) 표시된 사진&#10;&#10;자동 생성된 설명">
            <a:extLst>
              <a:ext uri="{FF2B5EF4-FFF2-40B4-BE49-F238E27FC236}">
                <a16:creationId xmlns:a16="http://schemas.microsoft.com/office/drawing/2014/main" id="{F2B7D417-08BC-4C5F-2546-0432C5006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024" y="3410638"/>
            <a:ext cx="5901953" cy="242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257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94C930A-F73E-BB35-8C0E-BEA6DA44434C}"/>
              </a:ext>
            </a:extLst>
          </p:cNvPr>
          <p:cNvGrpSpPr/>
          <p:nvPr/>
        </p:nvGrpSpPr>
        <p:grpSpPr>
          <a:xfrm>
            <a:off x="863588" y="1882493"/>
            <a:ext cx="7452828" cy="677568"/>
            <a:chOff x="863588" y="1882493"/>
            <a:chExt cx="7452828" cy="677568"/>
          </a:xfrm>
        </p:grpSpPr>
        <p:sp>
          <p:nvSpPr>
            <p:cNvPr id="10" name="사각형: 둥근 모서리 8">
              <a:extLst>
                <a:ext uri="{FF2B5EF4-FFF2-40B4-BE49-F238E27FC236}">
                  <a16:creationId xmlns:a16="http://schemas.microsoft.com/office/drawing/2014/main" id="{92258915-2EA2-64FB-A395-564DEFC1FF49}"/>
                </a:ext>
              </a:extLst>
            </p:cNvPr>
            <p:cNvSpPr/>
            <p:nvPr/>
          </p:nvSpPr>
          <p:spPr>
            <a:xfrm>
              <a:off x="863588" y="1882493"/>
              <a:ext cx="7452828" cy="677568"/>
            </a:xfrm>
            <a:prstGeom prst="roundRect">
              <a:avLst/>
            </a:prstGeom>
            <a:noFill/>
            <a:ln w="38100">
              <a:solidFill>
                <a:srgbClr val="DFBEB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D9D1EB-60BF-F811-7EBD-05D01628F6CC}"/>
                </a:ext>
              </a:extLst>
            </p:cNvPr>
            <p:cNvSpPr txBox="1"/>
            <p:nvPr/>
          </p:nvSpPr>
          <p:spPr>
            <a:xfrm>
              <a:off x="1973408" y="1966464"/>
              <a:ext cx="5233188" cy="5096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Attention Score </a:t>
              </a: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계산</a:t>
              </a:r>
              <a:endPara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9AF0E2D-9803-1FC4-38C4-09AB10FEE2E6}"/>
              </a:ext>
            </a:extLst>
          </p:cNvPr>
          <p:cNvGrpSpPr/>
          <p:nvPr/>
        </p:nvGrpSpPr>
        <p:grpSpPr>
          <a:xfrm>
            <a:off x="863588" y="3001599"/>
            <a:ext cx="7452828" cy="677568"/>
            <a:chOff x="863588" y="3001599"/>
            <a:chExt cx="7452828" cy="677568"/>
          </a:xfrm>
        </p:grpSpPr>
        <p:sp>
          <p:nvSpPr>
            <p:cNvPr id="12" name="사각형: 둥근 모서리 8">
              <a:extLst>
                <a:ext uri="{FF2B5EF4-FFF2-40B4-BE49-F238E27FC236}">
                  <a16:creationId xmlns:a16="http://schemas.microsoft.com/office/drawing/2014/main" id="{5C203EC7-822B-4CB9-EA99-B7AB0BC98B8C}"/>
                </a:ext>
              </a:extLst>
            </p:cNvPr>
            <p:cNvSpPr/>
            <p:nvPr/>
          </p:nvSpPr>
          <p:spPr>
            <a:xfrm>
              <a:off x="863588" y="3001599"/>
              <a:ext cx="7452828" cy="677568"/>
            </a:xfrm>
            <a:prstGeom prst="roundRect">
              <a:avLst/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7CD9EA-4589-F190-8927-C4BED9E87A05}"/>
                </a:ext>
              </a:extLst>
            </p:cNvPr>
            <p:cNvSpPr txBox="1"/>
            <p:nvPr/>
          </p:nvSpPr>
          <p:spPr>
            <a:xfrm>
              <a:off x="1973408" y="3085570"/>
              <a:ext cx="5233188" cy="5096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Attention Distribution </a:t>
              </a: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구하기</a:t>
              </a:r>
              <a:endPara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BC7D231-D6B4-1308-CA24-915ED4D5DE0E}"/>
              </a:ext>
            </a:extLst>
          </p:cNvPr>
          <p:cNvGrpSpPr/>
          <p:nvPr/>
        </p:nvGrpSpPr>
        <p:grpSpPr>
          <a:xfrm>
            <a:off x="863588" y="4120618"/>
            <a:ext cx="7452828" cy="677568"/>
            <a:chOff x="863588" y="4120618"/>
            <a:chExt cx="7452828" cy="677568"/>
          </a:xfrm>
        </p:grpSpPr>
        <p:sp>
          <p:nvSpPr>
            <p:cNvPr id="17" name="사각형: 둥근 모서리 8">
              <a:extLst>
                <a:ext uri="{FF2B5EF4-FFF2-40B4-BE49-F238E27FC236}">
                  <a16:creationId xmlns:a16="http://schemas.microsoft.com/office/drawing/2014/main" id="{197B7367-2E72-D648-E1E6-8A65CA12D04D}"/>
                </a:ext>
              </a:extLst>
            </p:cNvPr>
            <p:cNvSpPr/>
            <p:nvPr/>
          </p:nvSpPr>
          <p:spPr>
            <a:xfrm>
              <a:off x="863588" y="4120618"/>
              <a:ext cx="7452828" cy="677568"/>
            </a:xfrm>
            <a:prstGeom prst="roundRect">
              <a:avLst/>
            </a:prstGeom>
            <a:noFill/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B7C492-5807-0568-4F1C-CCC1C0D3DEAA}"/>
                </a:ext>
              </a:extLst>
            </p:cNvPr>
            <p:cNvSpPr txBox="1"/>
            <p:nvPr/>
          </p:nvSpPr>
          <p:spPr>
            <a:xfrm>
              <a:off x="1973408" y="4204589"/>
              <a:ext cx="5233188" cy="5096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Attention Value </a:t>
              </a: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구하기</a:t>
              </a:r>
              <a:endPara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D83FCB5-4522-5AF3-BCFA-766F8DF18DCC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 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모델의 응용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3A8F3-5DCF-5BC5-C70F-DF16A203880C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Dot product attention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6818065-5C88-6802-E680-CA3B4DB68639}"/>
              </a:ext>
            </a:extLst>
          </p:cNvPr>
          <p:cNvGrpSpPr/>
          <p:nvPr/>
        </p:nvGrpSpPr>
        <p:grpSpPr>
          <a:xfrm>
            <a:off x="852955" y="5120884"/>
            <a:ext cx="7452828" cy="677568"/>
            <a:chOff x="852955" y="5120884"/>
            <a:chExt cx="7452828" cy="677568"/>
          </a:xfrm>
        </p:grpSpPr>
        <p:sp>
          <p:nvSpPr>
            <p:cNvPr id="18" name="사각형: 둥근 모서리 8">
              <a:extLst>
                <a:ext uri="{FF2B5EF4-FFF2-40B4-BE49-F238E27FC236}">
                  <a16:creationId xmlns:a16="http://schemas.microsoft.com/office/drawing/2014/main" id="{1E7672A4-110A-2820-6735-AAACEDE688BB}"/>
                </a:ext>
              </a:extLst>
            </p:cNvPr>
            <p:cNvSpPr/>
            <p:nvPr/>
          </p:nvSpPr>
          <p:spPr>
            <a:xfrm>
              <a:off x="852955" y="5120884"/>
              <a:ext cx="7452828" cy="677568"/>
            </a:xfrm>
            <a:prstGeom prst="roundRect">
              <a:avLst/>
            </a:prstGeom>
            <a:noFill/>
            <a:ln w="381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5265E-B5AC-C466-B468-0B98C5579FCE}"/>
                </a:ext>
              </a:extLst>
            </p:cNvPr>
            <p:cNvSpPr txBox="1"/>
            <p:nvPr/>
          </p:nvSpPr>
          <p:spPr>
            <a:xfrm>
              <a:off x="1403648" y="5204855"/>
              <a:ext cx="6336704" cy="5096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Decoder</a:t>
              </a: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의 </a:t>
              </a:r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Hidden State </a:t>
              </a: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연결하기 </a:t>
              </a:r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(Concatenation</a:t>
              </a:r>
              <a:r>
                <a: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42035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 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모델의 응용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C02614-19BE-EE4C-0336-475D72D1AAE6}"/>
                  </a:ext>
                </a:extLst>
              </p:cNvPr>
              <p:cNvSpPr txBox="1"/>
              <p:nvPr/>
            </p:nvSpPr>
            <p:spPr>
              <a:xfrm>
                <a:off x="712118" y="4869160"/>
                <a:ext cx="7719764" cy="886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Decoder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의 출력을 반환하기 전에</a:t>
                </a:r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Encoder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의 모든 시점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와 현 시점의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유사도를 계산함</a:t>
                </a:r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C02614-19BE-EE4C-0336-475D72D1A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18" y="4869160"/>
                <a:ext cx="7719764" cy="886525"/>
              </a:xfrm>
              <a:prstGeom prst="rect">
                <a:avLst/>
              </a:prstGeom>
              <a:blipFill>
                <a:blip r:embed="rId3"/>
                <a:stretch>
                  <a:fillRect b="-110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사각형: 둥근 모서리 15">
            <a:extLst>
              <a:ext uri="{FF2B5EF4-FFF2-40B4-BE49-F238E27FC236}">
                <a16:creationId xmlns:a16="http://schemas.microsoft.com/office/drawing/2014/main" id="{DD114737-63C6-AC18-91B2-B8B59208F182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DFBE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F13D2-9203-7488-E88F-12C26DA7CE88}"/>
              </a:ext>
            </a:extLst>
          </p:cNvPr>
          <p:cNvSpPr txBox="1"/>
          <p:nvPr/>
        </p:nvSpPr>
        <p:spPr>
          <a:xfrm>
            <a:off x="677205" y="1010995"/>
            <a:ext cx="4470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Attention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Score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계산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885342-503A-AB4C-20EF-1AEC016EECA6}"/>
              </a:ext>
            </a:extLst>
          </p:cNvPr>
          <p:cNvGrpSpPr/>
          <p:nvPr/>
        </p:nvGrpSpPr>
        <p:grpSpPr>
          <a:xfrm>
            <a:off x="378621" y="1679222"/>
            <a:ext cx="4652815" cy="2605595"/>
            <a:chOff x="1915776" y="1520798"/>
            <a:chExt cx="5157706" cy="2859739"/>
          </a:xfrm>
        </p:grpSpPr>
        <p:pic>
          <p:nvPicPr>
            <p:cNvPr id="14" name="그림 13" descr="텍스트, 스크린샷, 도표, 라인이(가) 표시된 사진&#10;&#10;자동 생성된 설명">
              <a:extLst>
                <a:ext uri="{FF2B5EF4-FFF2-40B4-BE49-F238E27FC236}">
                  <a16:creationId xmlns:a16="http://schemas.microsoft.com/office/drawing/2014/main" id="{0E95F7E8-B961-1760-AF5E-45A655B0F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196" y="1520798"/>
              <a:ext cx="5053286" cy="285973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7C7E283-6CC3-F9C0-EF25-ED48273502A5}"/>
                </a:ext>
              </a:extLst>
            </p:cNvPr>
            <p:cNvSpPr/>
            <p:nvPr/>
          </p:nvSpPr>
          <p:spPr>
            <a:xfrm>
              <a:off x="1915776" y="2401037"/>
              <a:ext cx="2813491" cy="9258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729FD56-87B8-BC1B-8FE1-E4D7B2D89768}"/>
              </a:ext>
            </a:extLst>
          </p:cNvPr>
          <p:cNvCxnSpPr>
            <a:cxnSpLocks/>
          </p:cNvCxnSpPr>
          <p:nvPr/>
        </p:nvCxnSpPr>
        <p:spPr>
          <a:xfrm>
            <a:off x="5220072" y="1533263"/>
            <a:ext cx="0" cy="2831841"/>
          </a:xfrm>
          <a:prstGeom prst="line">
            <a:avLst/>
          </a:prstGeom>
          <a:ln w="19050">
            <a:solidFill>
              <a:srgbClr val="C6D9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2067E7C-A5EB-0606-15FD-B90065984459}"/>
              </a:ext>
            </a:extLst>
          </p:cNvPr>
          <p:cNvGrpSpPr/>
          <p:nvPr/>
        </p:nvGrpSpPr>
        <p:grpSpPr>
          <a:xfrm>
            <a:off x="5148064" y="1533262"/>
            <a:ext cx="4212023" cy="2831841"/>
            <a:chOff x="5148064" y="1533262"/>
            <a:chExt cx="4212023" cy="2831841"/>
          </a:xfrm>
        </p:grpSpPr>
        <p:sp>
          <p:nvSpPr>
            <p:cNvPr id="23" name="사각형: 둥근 모서리 18">
              <a:extLst>
                <a:ext uri="{FF2B5EF4-FFF2-40B4-BE49-F238E27FC236}">
                  <a16:creationId xmlns:a16="http://schemas.microsoft.com/office/drawing/2014/main" id="{DA598D28-6E4D-8E53-F31A-237A3A08EC9C}"/>
                </a:ext>
              </a:extLst>
            </p:cNvPr>
            <p:cNvSpPr/>
            <p:nvPr/>
          </p:nvSpPr>
          <p:spPr>
            <a:xfrm>
              <a:off x="5364088" y="1533262"/>
              <a:ext cx="3699431" cy="283184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F32ADC4-8820-A028-5D89-FD09D6233FA5}"/>
                    </a:ext>
                  </a:extLst>
                </p:cNvPr>
                <p:cNvSpPr txBox="1"/>
                <p:nvPr/>
              </p:nvSpPr>
              <p:spPr>
                <a:xfrm>
                  <a:off x="5508104" y="1904154"/>
                  <a:ext cx="3816424" cy="11648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ko-KR" sz="16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: Encoder</a:t>
                  </a:r>
                  <a:r>
                    <a:rPr lang="ko-KR" altLang="en-US" sz="16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의 각 시점의 </a:t>
                  </a:r>
                  <a:r>
                    <a:rPr lang="en-US" altLang="ko-KR" sz="16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Hidden State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ko-KR" sz="16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: Decoder</a:t>
                  </a:r>
                  <a:r>
                    <a:rPr lang="ko-KR" altLang="en-US" sz="16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의  </a:t>
                  </a:r>
                  <a:r>
                    <a:rPr lang="en-US" altLang="ko-KR" sz="1600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Hidden State</a:t>
                  </a:r>
                </a:p>
                <a:p>
                  <a:pPr>
                    <a:lnSpc>
                      <a:spcPct val="150000"/>
                    </a:lnSpc>
                  </a:pPr>
                  <a:endParaRPr lang="ko-KR" altLang="en-US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F32ADC4-8820-A028-5D89-FD09D6233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104" y="1904154"/>
                  <a:ext cx="3816424" cy="11648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3B7256E-F119-6A43-11DA-AD489C97EEA6}"/>
                    </a:ext>
                  </a:extLst>
                </p:cNvPr>
                <p:cNvSpPr txBox="1"/>
                <p:nvPr/>
              </p:nvSpPr>
              <p:spPr>
                <a:xfrm>
                  <a:off x="5148064" y="2847876"/>
                  <a:ext cx="4176464" cy="3651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dirty="0">
                      <a:solidFill>
                        <a:srgbClr val="836967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ko-KR" dirty="0">
                      <a:solidFill>
                        <a:schemeClr val="tx1"/>
                      </a:solidFill>
                    </a:rPr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ko-KR" dirty="0">
                      <a:solidFill>
                        <a:srgbClr val="836967"/>
                      </a:solidFill>
                    </a:rPr>
                    <a:t> </a:t>
                  </a:r>
                  <a:r>
                    <a:rPr lang="en-US" altLang="ko-KR" dirty="0"/>
                    <a:t>=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3B7256E-F119-6A43-11DA-AD489C97E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064" y="2847876"/>
                  <a:ext cx="4176464" cy="365100"/>
                </a:xfrm>
                <a:prstGeom prst="rect">
                  <a:avLst/>
                </a:prstGeom>
                <a:blipFill>
                  <a:blip r:embed="rId6"/>
                  <a:stretch>
                    <a:fillRect b="-3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3A0C607-57F0-0E55-CA83-D6173A8A690E}"/>
                    </a:ext>
                  </a:extLst>
                </p:cNvPr>
                <p:cNvSpPr txBox="1"/>
                <p:nvPr/>
              </p:nvSpPr>
              <p:spPr>
                <a:xfrm>
                  <a:off x="5183623" y="3356992"/>
                  <a:ext cx="4176464" cy="4188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=[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···,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3A0C607-57F0-0E55-CA83-D6173A8A69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3623" y="3356992"/>
                  <a:ext cx="4176464" cy="4188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968063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 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모델의 응용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C02614-19BE-EE4C-0336-475D72D1AAE6}"/>
              </a:ext>
            </a:extLst>
          </p:cNvPr>
          <p:cNvSpPr txBox="1"/>
          <p:nvPr/>
        </p:nvSpPr>
        <p:spPr>
          <a:xfrm>
            <a:off x="712118" y="4869160"/>
            <a:ext cx="771976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Attention Score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Softmax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함수에 통과시켜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사이의 </a:t>
            </a: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확률과 같은 형태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처리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사각형: 둥근 모서리 15">
            <a:extLst>
              <a:ext uri="{FF2B5EF4-FFF2-40B4-BE49-F238E27FC236}">
                <a16:creationId xmlns:a16="http://schemas.microsoft.com/office/drawing/2014/main" id="{DD114737-63C6-AC18-91B2-B8B59208F182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F13D2-9203-7488-E88F-12C26DA7CE88}"/>
              </a:ext>
            </a:extLst>
          </p:cNvPr>
          <p:cNvSpPr txBox="1"/>
          <p:nvPr/>
        </p:nvSpPr>
        <p:spPr>
          <a:xfrm>
            <a:off x="677205" y="1010995"/>
            <a:ext cx="4659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Attention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distribution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구하기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729FD56-87B8-BC1B-8FE1-E4D7B2D89768}"/>
              </a:ext>
            </a:extLst>
          </p:cNvPr>
          <p:cNvCxnSpPr>
            <a:cxnSpLocks/>
          </p:cNvCxnSpPr>
          <p:nvPr/>
        </p:nvCxnSpPr>
        <p:spPr>
          <a:xfrm>
            <a:off x="5220072" y="1533263"/>
            <a:ext cx="0" cy="2831841"/>
          </a:xfrm>
          <a:prstGeom prst="line">
            <a:avLst/>
          </a:prstGeom>
          <a:ln w="19050">
            <a:solidFill>
              <a:srgbClr val="C6D9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18">
            <a:extLst>
              <a:ext uri="{FF2B5EF4-FFF2-40B4-BE49-F238E27FC236}">
                <a16:creationId xmlns:a16="http://schemas.microsoft.com/office/drawing/2014/main" id="{DA598D28-6E4D-8E53-F31A-237A3A08EC9C}"/>
              </a:ext>
            </a:extLst>
          </p:cNvPr>
          <p:cNvSpPr/>
          <p:nvPr/>
        </p:nvSpPr>
        <p:spPr>
          <a:xfrm>
            <a:off x="5347998" y="1533262"/>
            <a:ext cx="3699431" cy="28318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32ADC4-8820-A028-5D89-FD09D6233FA5}"/>
                  </a:ext>
                </a:extLst>
              </p:cNvPr>
              <p:cNvSpPr txBox="1"/>
              <p:nvPr/>
            </p:nvSpPr>
            <p:spPr>
              <a:xfrm>
                <a:off x="5289501" y="2007760"/>
                <a:ext cx="3816424" cy="466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Attention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Score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32ADC4-8820-A028-5D89-FD09D6233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501" y="2007760"/>
                <a:ext cx="3816424" cy="466474"/>
              </a:xfrm>
              <a:prstGeom prst="rect">
                <a:avLst/>
              </a:prstGeom>
              <a:blipFill>
                <a:blip r:embed="rId3"/>
                <a:stretch>
                  <a:fillRect b="-207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3B7256E-F119-6A43-11DA-AD489C97EEA6}"/>
                  </a:ext>
                </a:extLst>
              </p:cNvPr>
              <p:cNvSpPr txBox="1"/>
              <p:nvPr/>
            </p:nvSpPr>
            <p:spPr>
              <a:xfrm>
                <a:off x="5109481" y="2674265"/>
                <a:ext cx="4176464" cy="4188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=[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,···,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3B7256E-F119-6A43-11DA-AD489C97E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481" y="2674265"/>
                <a:ext cx="4176464" cy="4188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A0C607-57F0-0E55-CA83-D6173A8A690E}"/>
                  </a:ext>
                </a:extLst>
              </p:cNvPr>
              <p:cNvSpPr txBox="1"/>
              <p:nvPr/>
            </p:nvSpPr>
            <p:spPr>
              <a:xfrm>
                <a:off x="5109481" y="3293194"/>
                <a:ext cx="4176464" cy="362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A0C607-57F0-0E55-CA83-D6173A8A6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481" y="3293194"/>
                <a:ext cx="4176464" cy="362728"/>
              </a:xfrm>
              <a:prstGeom prst="rect">
                <a:avLst/>
              </a:prstGeom>
              <a:blipFill>
                <a:blip r:embed="rId5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338250-0038-9357-3B75-A4CA788424AF}"/>
              </a:ext>
            </a:extLst>
          </p:cNvPr>
          <p:cNvGrpSpPr/>
          <p:nvPr/>
        </p:nvGrpSpPr>
        <p:grpSpPr>
          <a:xfrm>
            <a:off x="193278" y="1814776"/>
            <a:ext cx="4834744" cy="2468989"/>
            <a:chOff x="277256" y="1824107"/>
            <a:chExt cx="4834744" cy="2468989"/>
          </a:xfrm>
        </p:grpSpPr>
        <p:pic>
          <p:nvPicPr>
            <p:cNvPr id="3" name="그림 2" descr="텍스트, 스크린샷, 도표, 라인이(가) 표시된 사진&#10;&#10;자동 생성된 설명">
              <a:extLst>
                <a:ext uri="{FF2B5EF4-FFF2-40B4-BE49-F238E27FC236}">
                  <a16:creationId xmlns:a16="http://schemas.microsoft.com/office/drawing/2014/main" id="{B8359FB3-C86C-F8AA-0B25-8ACD7528D953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00" y="1868005"/>
              <a:ext cx="4716000" cy="2425091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18F093D-9B07-E78F-9D90-52804F337885}"/>
                </a:ext>
              </a:extLst>
            </p:cNvPr>
            <p:cNvSpPr/>
            <p:nvPr/>
          </p:nvSpPr>
          <p:spPr>
            <a:xfrm>
              <a:off x="277256" y="1824107"/>
              <a:ext cx="614126" cy="9429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Object 38">
            <a:extLst>
              <a:ext uri="{FF2B5EF4-FFF2-40B4-BE49-F238E27FC236}">
                <a16:creationId xmlns:a16="http://schemas.microsoft.com/office/drawing/2014/main" id="{3ABE249D-51CD-C9F9-807A-25115EE836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1294019" flipH="1">
            <a:off x="6407462" y="3686701"/>
            <a:ext cx="327232" cy="2002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835723-DF8F-59DF-B906-1417537F4528}"/>
              </a:ext>
            </a:extLst>
          </p:cNvPr>
          <p:cNvSpPr txBox="1"/>
          <p:nvPr/>
        </p:nvSpPr>
        <p:spPr>
          <a:xfrm>
            <a:off x="5702862" y="3765909"/>
            <a:ext cx="4176464" cy="3338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Attention Distribution</a:t>
            </a:r>
            <a:endParaRPr lang="ko-KR" altLang="en-US" sz="1600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6B55B2-4AF3-659A-CD0D-27F4C56C512F}"/>
                  </a:ext>
                </a:extLst>
              </p:cNvPr>
              <p:cNvSpPr txBox="1"/>
              <p:nvPr/>
            </p:nvSpPr>
            <p:spPr>
              <a:xfrm>
                <a:off x="4654641" y="5903503"/>
                <a:ext cx="4176464" cy="3338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schemeClr val="bg1">
                        <a:lumMod val="6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에 대한 </a:t>
                </a:r>
                <a:r>
                  <a:rPr lang="en-US" altLang="ko-KR" sz="1600" dirty="0">
                    <a:solidFill>
                      <a:schemeClr val="bg1">
                        <a:lumMod val="6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Hidden State</a:t>
                </a:r>
                <a:r>
                  <a:rPr lang="ko-KR" altLang="en-US" sz="1600" dirty="0">
                    <a:solidFill>
                      <a:schemeClr val="bg1">
                        <a:lumMod val="6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의 중요도로 해석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6B55B2-4AF3-659A-CD0D-27F4C56C5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641" y="5903503"/>
                <a:ext cx="4176464" cy="333809"/>
              </a:xfrm>
              <a:prstGeom prst="rect">
                <a:avLst/>
              </a:prstGeom>
              <a:blipFill>
                <a:blip r:embed="rId8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Object 38">
            <a:extLst>
              <a:ext uri="{FF2B5EF4-FFF2-40B4-BE49-F238E27FC236}">
                <a16:creationId xmlns:a16="http://schemas.microsoft.com/office/drawing/2014/main" id="{0198D0EC-F33F-853A-7DD3-F700A1D388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1294019" flipH="1">
            <a:off x="4585676" y="5861708"/>
            <a:ext cx="353669" cy="21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088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 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모델의 응용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C02614-19BE-EE4C-0336-475D72D1AAE6}"/>
                  </a:ext>
                </a:extLst>
              </p:cNvPr>
              <p:cNvSpPr txBox="1"/>
              <p:nvPr/>
            </p:nvSpPr>
            <p:spPr>
              <a:xfrm>
                <a:off x="712118" y="4869160"/>
                <a:ext cx="7719764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Attention Distribution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을 가중치로 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와 </a:t>
                </a:r>
                <a:r>
                  <a:rPr lang="ko-KR" altLang="en-US" dirty="0" err="1">
                    <a:solidFill>
                      <a:srgbClr val="C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가중합</a:t>
                </a:r>
                <a:r>
                  <a:rPr lang="ko-KR" altLang="en-US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하여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각 시점의 중요도가 반영된 </a:t>
                </a:r>
                <a:r>
                  <a:rPr lang="en-US" altLang="ko-KR" dirty="0">
                    <a:highlight>
                      <a:srgbClr val="FFFF00"/>
                    </a:highlight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Attention value</a:t>
                </a:r>
                <a:r>
                  <a:rPr lang="ko-KR" altLang="en-US" dirty="0">
                    <a:highlight>
                      <a:srgbClr val="FFFF00"/>
                    </a:highlight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</a:t>
                </a:r>
                <a:r>
                  <a:rPr lang="en-US" altLang="ko-KR" dirty="0">
                    <a:highlight>
                      <a:srgbClr val="FFFF00"/>
                    </a:highlight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dirty="0">
                    <a:highlight>
                      <a:srgbClr val="FFFF00"/>
                    </a:highlight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계산함</a:t>
                </a:r>
                <a:endParaRPr lang="en-US" altLang="ko-KR" dirty="0">
                  <a:highlight>
                    <a:srgbClr val="FFFF00"/>
                  </a:highlight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C02614-19BE-EE4C-0336-475D72D1A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18" y="4869160"/>
                <a:ext cx="7719764" cy="883383"/>
              </a:xfrm>
              <a:prstGeom prst="rect">
                <a:avLst/>
              </a:prstGeom>
              <a:blipFill>
                <a:blip r:embed="rId3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사각형: 둥근 모서리 15">
            <a:extLst>
              <a:ext uri="{FF2B5EF4-FFF2-40B4-BE49-F238E27FC236}">
                <a16:creationId xmlns:a16="http://schemas.microsoft.com/office/drawing/2014/main" id="{DD114737-63C6-AC18-91B2-B8B59208F182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F13D2-9203-7488-E88F-12C26DA7CE88}"/>
              </a:ext>
            </a:extLst>
          </p:cNvPr>
          <p:cNvSpPr txBox="1"/>
          <p:nvPr/>
        </p:nvSpPr>
        <p:spPr>
          <a:xfrm>
            <a:off x="677205" y="1010995"/>
            <a:ext cx="4390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Attention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value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구하기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729FD56-87B8-BC1B-8FE1-E4D7B2D89768}"/>
              </a:ext>
            </a:extLst>
          </p:cNvPr>
          <p:cNvCxnSpPr>
            <a:cxnSpLocks/>
          </p:cNvCxnSpPr>
          <p:nvPr/>
        </p:nvCxnSpPr>
        <p:spPr>
          <a:xfrm>
            <a:off x="5220072" y="1533263"/>
            <a:ext cx="0" cy="2831841"/>
          </a:xfrm>
          <a:prstGeom prst="line">
            <a:avLst/>
          </a:prstGeom>
          <a:ln w="19050">
            <a:solidFill>
              <a:srgbClr val="C6D9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18">
            <a:extLst>
              <a:ext uri="{FF2B5EF4-FFF2-40B4-BE49-F238E27FC236}">
                <a16:creationId xmlns:a16="http://schemas.microsoft.com/office/drawing/2014/main" id="{DA598D28-6E4D-8E53-F31A-237A3A08EC9C}"/>
              </a:ext>
            </a:extLst>
          </p:cNvPr>
          <p:cNvSpPr/>
          <p:nvPr/>
        </p:nvSpPr>
        <p:spPr>
          <a:xfrm>
            <a:off x="5364088" y="1533262"/>
            <a:ext cx="3699431" cy="28318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44C285-F12B-309E-4E11-E8EA4ABE0183}"/>
                  </a:ext>
                </a:extLst>
              </p:cNvPr>
              <p:cNvSpPr txBox="1"/>
              <p:nvPr/>
            </p:nvSpPr>
            <p:spPr>
              <a:xfrm>
                <a:off x="5444306" y="1755294"/>
                <a:ext cx="3816424" cy="1534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 Encoder</a:t>
                </a:r>
                <a:r>
                  <a:rPr lang="ko-KR" altLang="en-US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의 각 시점의 </a:t>
                </a:r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Hidden State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Attention Distribution</a:t>
                </a:r>
                <a:endPara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44C285-F12B-309E-4E11-E8EA4ABE0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306" y="1755294"/>
                <a:ext cx="3816424" cy="15341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A531151A-024A-9B95-D2CA-95BBC4A4F0BD}"/>
              </a:ext>
            </a:extLst>
          </p:cNvPr>
          <p:cNvGrpSpPr/>
          <p:nvPr/>
        </p:nvGrpSpPr>
        <p:grpSpPr>
          <a:xfrm>
            <a:off x="6108450" y="2685233"/>
            <a:ext cx="2256301" cy="1217947"/>
            <a:chOff x="6129716" y="2632068"/>
            <a:chExt cx="2256301" cy="12179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9EF60C-6534-BBF9-EC85-1734D0D07281}"/>
                    </a:ext>
                  </a:extLst>
                </p:cNvPr>
                <p:cNvSpPr txBox="1"/>
                <p:nvPr/>
              </p:nvSpPr>
              <p:spPr>
                <a:xfrm>
                  <a:off x="6129716" y="2632068"/>
                  <a:ext cx="2197333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ko-KR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ko-KR" altLang="en-US" i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ko-KR" altLang="en-US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ko-KR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ko-KR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ko-KR" altLang="en-US" i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ko-KR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ko-KR" altLang="en-US" i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9EF60C-6534-BBF9-EC85-1734D0D07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9716" y="2632068"/>
                  <a:ext cx="2197333" cy="7562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90FB8FB-6D98-9F1F-32D1-031BFEFE8966}"/>
                    </a:ext>
                  </a:extLst>
                </p:cNvPr>
                <p:cNvSpPr txBox="1"/>
                <p:nvPr/>
              </p:nvSpPr>
              <p:spPr>
                <a:xfrm>
                  <a:off x="6156176" y="3573016"/>
                  <a:ext cx="22298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ko-KR" altLang="en-US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···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90FB8FB-6D98-9F1F-32D1-031BFEFE8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6176" y="3573016"/>
                  <a:ext cx="222984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639" r="-3005" b="-4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5" name="그림 24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288DC541-DD06-BCC8-AFF1-8FD44F0270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614234"/>
            <a:ext cx="4697916" cy="294392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486AF93-EEF2-B015-4B50-9FBEA72A6B3A}"/>
              </a:ext>
            </a:extLst>
          </p:cNvPr>
          <p:cNvSpPr/>
          <p:nvPr/>
        </p:nvSpPr>
        <p:spPr>
          <a:xfrm>
            <a:off x="277255" y="1568516"/>
            <a:ext cx="4745605" cy="13827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5594D2-A350-92C8-1BF7-D884C8CD7A90}"/>
                  </a:ext>
                </a:extLst>
              </p:cNvPr>
              <p:cNvSpPr txBox="1"/>
              <p:nvPr/>
            </p:nvSpPr>
            <p:spPr>
              <a:xfrm>
                <a:off x="4788024" y="5903503"/>
                <a:ext cx="4176464" cy="3338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bg1">
                        <a:lumMod val="6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Encoder</a:t>
                </a:r>
                <a:r>
                  <a:rPr lang="ko-KR" altLang="en-US" sz="1600" dirty="0">
                    <a:solidFill>
                      <a:schemeClr val="bg1">
                        <a:lumMod val="6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의 모든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schemeClr val="bg1">
                        <a:lumMod val="6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활용함으로 병목현상 완화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5594D2-A350-92C8-1BF7-D884C8CD7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5903503"/>
                <a:ext cx="4176464" cy="333809"/>
              </a:xfrm>
              <a:prstGeom prst="rect">
                <a:avLst/>
              </a:prstGeom>
              <a:blipFill>
                <a:blip r:embed="rId8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Object 38">
            <a:extLst>
              <a:ext uri="{FF2B5EF4-FFF2-40B4-BE49-F238E27FC236}">
                <a16:creationId xmlns:a16="http://schemas.microsoft.com/office/drawing/2014/main" id="{DB1AAB6E-B293-1091-C7DD-817C5E035B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1294019" flipH="1">
            <a:off x="4585676" y="5861708"/>
            <a:ext cx="353669" cy="21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058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 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모델의 응용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C02614-19BE-EE4C-0336-475D72D1AAE6}"/>
                  </a:ext>
                </a:extLst>
              </p:cNvPr>
              <p:cNvSpPr txBox="1"/>
              <p:nvPr/>
            </p:nvSpPr>
            <p:spPr>
              <a:xfrm>
                <a:off x="712118" y="4869160"/>
                <a:ext cx="7719764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Attention value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와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Decoder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의</a:t>
                </a:r>
                <a14:m>
                  <m:oMath xmlns:m="http://schemas.openxmlformats.org/officeDocument/2006/math">
                    <m:r>
                      <a:rPr lang="en-US" altLang="ko-KR" sz="1800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ko-KR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dirty="0">
                    <a:solidFill>
                      <a:srgbClr val="C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결합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하여 </a:t>
                </a:r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구성한 벡터</a:t>
                </a:r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가중치와 연산하여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출력</a:t>
                </a:r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C02614-19BE-EE4C-0336-475D72D1A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18" y="4869160"/>
                <a:ext cx="7719764" cy="883383"/>
              </a:xfrm>
              <a:prstGeom prst="rect">
                <a:avLst/>
              </a:prstGeom>
              <a:blipFill>
                <a:blip r:embed="rId3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사각형: 둥근 모서리 15">
            <a:extLst>
              <a:ext uri="{FF2B5EF4-FFF2-40B4-BE49-F238E27FC236}">
                <a16:creationId xmlns:a16="http://schemas.microsoft.com/office/drawing/2014/main" id="{DD114737-63C6-AC18-91B2-B8B59208F182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F13D2-9203-7488-E88F-12C26DA7CE88}"/>
              </a:ext>
            </a:extLst>
          </p:cNvPr>
          <p:cNvSpPr txBox="1"/>
          <p:nvPr/>
        </p:nvSpPr>
        <p:spPr>
          <a:xfrm>
            <a:off x="677205" y="1010995"/>
            <a:ext cx="4390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Concatenation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729FD56-87B8-BC1B-8FE1-E4D7B2D89768}"/>
              </a:ext>
            </a:extLst>
          </p:cNvPr>
          <p:cNvCxnSpPr>
            <a:cxnSpLocks/>
          </p:cNvCxnSpPr>
          <p:nvPr/>
        </p:nvCxnSpPr>
        <p:spPr>
          <a:xfrm>
            <a:off x="4572000" y="1533263"/>
            <a:ext cx="0" cy="2831841"/>
          </a:xfrm>
          <a:prstGeom prst="line">
            <a:avLst/>
          </a:prstGeom>
          <a:ln w="19050">
            <a:solidFill>
              <a:srgbClr val="C6D9F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BBD67ABA-37AD-023B-7D5B-4718953BD2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7"/>
          <a:stretch/>
        </p:blipFill>
        <p:spPr>
          <a:xfrm>
            <a:off x="396000" y="1509448"/>
            <a:ext cx="3611462" cy="3068934"/>
          </a:xfrm>
          <a:prstGeom prst="rect">
            <a:avLst/>
          </a:prstGeom>
        </p:spPr>
      </p:pic>
      <p:pic>
        <p:nvPicPr>
          <p:cNvPr id="22" name="그림 21" descr="도표, 라인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8EC6E85F-49C4-84AB-DD56-7383FF600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35" y="1503627"/>
            <a:ext cx="3360285" cy="1533264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393A020-4333-F186-D64A-2C7A8AB042CD}"/>
              </a:ext>
            </a:extLst>
          </p:cNvPr>
          <p:cNvGrpSpPr/>
          <p:nvPr/>
        </p:nvGrpSpPr>
        <p:grpSpPr>
          <a:xfrm>
            <a:off x="4925496" y="3163555"/>
            <a:ext cx="3611462" cy="1404194"/>
            <a:chOff x="4925496" y="3163555"/>
            <a:chExt cx="3611462" cy="1404194"/>
          </a:xfrm>
          <a:solidFill>
            <a:schemeClr val="bg1">
              <a:lumMod val="85000"/>
            </a:schemeClr>
          </a:solidFill>
        </p:grpSpPr>
        <p:sp>
          <p:nvSpPr>
            <p:cNvPr id="25" name="사각형: 둥근 모서리 18">
              <a:extLst>
                <a:ext uri="{FF2B5EF4-FFF2-40B4-BE49-F238E27FC236}">
                  <a16:creationId xmlns:a16="http://schemas.microsoft.com/office/drawing/2014/main" id="{0AACC485-89CC-2662-6BBA-8668D1D5B5C8}"/>
                </a:ext>
              </a:extLst>
            </p:cNvPr>
            <p:cNvSpPr/>
            <p:nvPr/>
          </p:nvSpPr>
          <p:spPr>
            <a:xfrm>
              <a:off x="4925496" y="3163555"/>
              <a:ext cx="3611462" cy="140419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AB9849-3E61-4BB4-A793-2ED6C3D1E530}"/>
                    </a:ext>
                  </a:extLst>
                </p:cNvPr>
                <p:cNvSpPr txBox="1"/>
                <p:nvPr/>
              </p:nvSpPr>
              <p:spPr>
                <a:xfrm>
                  <a:off x="5044157" y="3195652"/>
                  <a:ext cx="3373742" cy="1338828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ko-KR" altLang="en-US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altLang="ko-KR" i="1" dirty="0">
                    <a:solidFill>
                      <a:srgbClr val="836967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ko-KR" alt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ko-KR" altLang="en-US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ko-KR" altLang="en-US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ko-KR" altLang="en-US" i="0" dirty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ko-KR" alt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ko-KR" alt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ko-KR" alt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ko-KR" alt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dirty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sub>
                                </m:sSub>
                                <m:r>
                                  <a:rPr lang="ko-KR" altLang="en-US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ko-KR" alt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ko-KR" altLang="en-US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ko-KR" alt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ko-KR" altLang="en-US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dirty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ko-KR" altLang="en-US" i="0" dirty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ko-KR" alt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𝑠𝑜𝑓𝑡𝑚𝑎𝑥</m:t>
                            </m:r>
                          </m:fName>
                          <m:e>
                            <m:d>
                              <m:dPr>
                                <m:ctrlPr>
                                  <a:rPr lang="ko-KR" alt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ko-KR" alt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b="0" i="0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ko-KR" altLang="en-US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ko-KR" altLang="en-US" i="1" dirty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ko-KR" altLang="en-US" i="1" dirty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 dirty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ko-KR" altLang="en-US" i="1" dirty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ko-KR" altLang="en-US" i="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ko-KR" alt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ko-KR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AB9849-3E61-4BB4-A793-2ED6C3D1E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4157" y="3195652"/>
                  <a:ext cx="3373742" cy="133882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704594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67136" y="3358181"/>
            <a:ext cx="5904656" cy="10772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1760240" y="3201270"/>
            <a:ext cx="5908104" cy="98665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5816" y="1047909"/>
            <a:ext cx="3456384" cy="201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300" normalizeH="0" baseline="0" noProof="0" dirty="0">
                <a:ln>
                  <a:noFill/>
                </a:ln>
                <a:solidFill>
                  <a:srgbClr val="28517A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</a:t>
            </a:r>
            <a:endParaRPr kumimoji="0" lang="ko-KR" altLang="en-US" sz="7200" b="1" i="0" u="none" strike="noStrike" kern="1200" cap="none" spc="300" normalizeH="0" baseline="0" noProof="0" dirty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3688" y="3140968"/>
            <a:ext cx="5904656" cy="105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XAI</a:t>
            </a:r>
          </a:p>
        </p:txBody>
      </p:sp>
    </p:spTree>
    <p:extLst>
      <p:ext uri="{BB962C8B-B14F-4D97-AF65-F5344CB8AC3E}">
        <p14:creationId xmlns:p14="http://schemas.microsoft.com/office/powerpoint/2010/main" val="41342598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8">
            <a:extLst>
              <a:ext uri="{FF2B5EF4-FFF2-40B4-BE49-F238E27FC236}">
                <a16:creationId xmlns:a16="http://schemas.microsoft.com/office/drawing/2014/main" id="{2BE221A0-980C-2FBE-ED2A-2714F50F5B2E}"/>
              </a:ext>
            </a:extLst>
          </p:cNvPr>
          <p:cNvSpPr/>
          <p:nvPr/>
        </p:nvSpPr>
        <p:spPr>
          <a:xfrm>
            <a:off x="535090" y="3251537"/>
            <a:ext cx="8064896" cy="1242235"/>
          </a:xfrm>
          <a:prstGeom prst="roundRect">
            <a:avLst/>
          </a:prstGeom>
          <a:solidFill>
            <a:srgbClr val="C6D9F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18">
            <a:extLst>
              <a:ext uri="{FF2B5EF4-FFF2-40B4-BE49-F238E27FC236}">
                <a16:creationId xmlns:a16="http://schemas.microsoft.com/office/drawing/2014/main" id="{818B7FCC-C475-F9C9-3FB8-E020FB3844B8}"/>
              </a:ext>
            </a:extLst>
          </p:cNvPr>
          <p:cNvSpPr/>
          <p:nvPr/>
        </p:nvSpPr>
        <p:spPr>
          <a:xfrm>
            <a:off x="539552" y="1795646"/>
            <a:ext cx="8064896" cy="12422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CBD668-7ED4-534E-A715-27435A6B615B}"/>
              </a:ext>
            </a:extLst>
          </p:cNvPr>
          <p:cNvSpPr txBox="1"/>
          <p:nvPr/>
        </p:nvSpPr>
        <p:spPr>
          <a:xfrm>
            <a:off x="1223628" y="1924036"/>
            <a:ext cx="6696744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딥러닝은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Blackbox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모델로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정확도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높은 반면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해석력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약하다는 단점이 존재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468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설명가능한 인공지능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(XAI)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0E8F4-3392-F5D4-F00D-FE175902C293}"/>
              </a:ext>
            </a:extLst>
          </p:cNvPr>
          <p:cNvSpPr txBox="1"/>
          <p:nvPr/>
        </p:nvSpPr>
        <p:spPr>
          <a:xfrm>
            <a:off x="473236" y="1484784"/>
            <a:ext cx="149241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등장배경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8A34F-BEE5-214C-3AB1-DE9FBBF1CD42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XAI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87E52-BD87-06D6-F602-1290E85A87F3}"/>
              </a:ext>
            </a:extLst>
          </p:cNvPr>
          <p:cNvSpPr txBox="1"/>
          <p:nvPr/>
        </p:nvSpPr>
        <p:spPr>
          <a:xfrm>
            <a:off x="683568" y="2924944"/>
            <a:ext cx="1944216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eXplainable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AI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A7F512-ADB8-53A6-B1D0-7B650F30E2D5}"/>
              </a:ext>
            </a:extLst>
          </p:cNvPr>
          <p:cNvSpPr txBox="1"/>
          <p:nvPr/>
        </p:nvSpPr>
        <p:spPr>
          <a:xfrm>
            <a:off x="1219523" y="3338203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설명가능한 인공지능이라는 뜻으로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도출된 결과를 사람이 이해할 수 있게 만드는 연구 분야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9EB5C-CA77-3438-6049-ED486D138E5A}"/>
              </a:ext>
            </a:extLst>
          </p:cNvPr>
          <p:cNvSpPr txBox="1"/>
          <p:nvPr/>
        </p:nvSpPr>
        <p:spPr>
          <a:xfrm>
            <a:off x="683568" y="4402051"/>
            <a:ext cx="144016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XAI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종류</a:t>
            </a:r>
          </a:p>
        </p:txBody>
      </p:sp>
      <p:sp>
        <p:nvSpPr>
          <p:cNvPr id="19" name="사각형: 둥근 모서리 8">
            <a:extLst>
              <a:ext uri="{FF2B5EF4-FFF2-40B4-BE49-F238E27FC236}">
                <a16:creationId xmlns:a16="http://schemas.microsoft.com/office/drawing/2014/main" id="{61D10DCA-ABDF-3157-2555-39A6EA404A0B}"/>
              </a:ext>
            </a:extLst>
          </p:cNvPr>
          <p:cNvSpPr/>
          <p:nvPr/>
        </p:nvSpPr>
        <p:spPr>
          <a:xfrm>
            <a:off x="559836" y="4941168"/>
            <a:ext cx="3892894" cy="1242235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9730ADEE-6220-CB2A-2DCD-1D30E5611606}"/>
              </a:ext>
            </a:extLst>
          </p:cNvPr>
          <p:cNvSpPr/>
          <p:nvPr/>
        </p:nvSpPr>
        <p:spPr>
          <a:xfrm>
            <a:off x="4708914" y="4941168"/>
            <a:ext cx="3892894" cy="1242235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963511-A4EC-08AB-BA57-6BE0E5553B3F}"/>
              </a:ext>
            </a:extLst>
          </p:cNvPr>
          <p:cNvSpPr txBox="1"/>
          <p:nvPr/>
        </p:nvSpPr>
        <p:spPr>
          <a:xfrm>
            <a:off x="1347410" y="5275606"/>
            <a:ext cx="231774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특정 기법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337B8A-273F-E81B-CA69-ED8F70D41256}"/>
              </a:ext>
            </a:extLst>
          </p:cNvPr>
          <p:cNvSpPr txBox="1"/>
          <p:nvPr/>
        </p:nvSpPr>
        <p:spPr>
          <a:xfrm>
            <a:off x="5605616" y="5275605"/>
            <a:ext cx="209949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불특정 기법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5610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8">
            <a:extLst>
              <a:ext uri="{FF2B5EF4-FFF2-40B4-BE49-F238E27FC236}">
                <a16:creationId xmlns:a16="http://schemas.microsoft.com/office/drawing/2014/main" id="{2BE221A0-980C-2FBE-ED2A-2714F50F5B2E}"/>
              </a:ext>
            </a:extLst>
          </p:cNvPr>
          <p:cNvSpPr/>
          <p:nvPr/>
        </p:nvSpPr>
        <p:spPr>
          <a:xfrm>
            <a:off x="535090" y="3251537"/>
            <a:ext cx="8064896" cy="1242235"/>
          </a:xfrm>
          <a:prstGeom prst="roundRect">
            <a:avLst/>
          </a:prstGeom>
          <a:solidFill>
            <a:srgbClr val="C6D9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18">
            <a:extLst>
              <a:ext uri="{FF2B5EF4-FFF2-40B4-BE49-F238E27FC236}">
                <a16:creationId xmlns:a16="http://schemas.microsoft.com/office/drawing/2014/main" id="{818B7FCC-C475-F9C9-3FB8-E020FB3844B8}"/>
              </a:ext>
            </a:extLst>
          </p:cNvPr>
          <p:cNvSpPr/>
          <p:nvPr/>
        </p:nvSpPr>
        <p:spPr>
          <a:xfrm>
            <a:off x="539552" y="1795646"/>
            <a:ext cx="8064896" cy="12422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CBD668-7ED4-534E-A715-27435A6B615B}"/>
              </a:ext>
            </a:extLst>
          </p:cNvPr>
          <p:cNvSpPr txBox="1"/>
          <p:nvPr/>
        </p:nvSpPr>
        <p:spPr>
          <a:xfrm>
            <a:off x="1223628" y="1924036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딥러닝은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Blackbox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모델로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정확도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높은 반면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해석력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약하다는 단점이 존재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0E8F4-3392-F5D4-F00D-FE175902C293}"/>
              </a:ext>
            </a:extLst>
          </p:cNvPr>
          <p:cNvSpPr txBox="1"/>
          <p:nvPr/>
        </p:nvSpPr>
        <p:spPr>
          <a:xfrm>
            <a:off x="473236" y="1484784"/>
            <a:ext cx="149241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등장배경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8A34F-BEE5-214C-3AB1-DE9FBBF1CD42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XAI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87E52-BD87-06D6-F602-1290E85A87F3}"/>
              </a:ext>
            </a:extLst>
          </p:cNvPr>
          <p:cNvSpPr txBox="1"/>
          <p:nvPr/>
        </p:nvSpPr>
        <p:spPr>
          <a:xfrm>
            <a:off x="683568" y="2924944"/>
            <a:ext cx="1944216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eXplainable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AI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A7F512-ADB8-53A6-B1D0-7B650F30E2D5}"/>
              </a:ext>
            </a:extLst>
          </p:cNvPr>
          <p:cNvSpPr txBox="1"/>
          <p:nvPr/>
        </p:nvSpPr>
        <p:spPr>
          <a:xfrm>
            <a:off x="1219523" y="3338203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설명가능한 인공지능이라는 뜻으로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도출된 결과를 사람이 이해할 수 있게 만드는 연구 분야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9EB5C-CA77-3438-6049-ED486D138E5A}"/>
              </a:ext>
            </a:extLst>
          </p:cNvPr>
          <p:cNvSpPr txBox="1"/>
          <p:nvPr/>
        </p:nvSpPr>
        <p:spPr>
          <a:xfrm>
            <a:off x="683568" y="4402051"/>
            <a:ext cx="144016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XAI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종류</a:t>
            </a:r>
          </a:p>
        </p:txBody>
      </p:sp>
      <p:sp>
        <p:nvSpPr>
          <p:cNvPr id="19" name="사각형: 둥근 모서리 8">
            <a:extLst>
              <a:ext uri="{FF2B5EF4-FFF2-40B4-BE49-F238E27FC236}">
                <a16:creationId xmlns:a16="http://schemas.microsoft.com/office/drawing/2014/main" id="{61D10DCA-ABDF-3157-2555-39A6EA404A0B}"/>
              </a:ext>
            </a:extLst>
          </p:cNvPr>
          <p:cNvSpPr/>
          <p:nvPr/>
        </p:nvSpPr>
        <p:spPr>
          <a:xfrm>
            <a:off x="559836" y="4941168"/>
            <a:ext cx="3892894" cy="1242235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9730ADEE-6220-CB2A-2DCD-1D30E5611606}"/>
              </a:ext>
            </a:extLst>
          </p:cNvPr>
          <p:cNvSpPr/>
          <p:nvPr/>
        </p:nvSpPr>
        <p:spPr>
          <a:xfrm>
            <a:off x="4708914" y="4941168"/>
            <a:ext cx="3892894" cy="1242235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963511-A4EC-08AB-BA57-6BE0E5553B3F}"/>
              </a:ext>
            </a:extLst>
          </p:cNvPr>
          <p:cNvSpPr txBox="1"/>
          <p:nvPr/>
        </p:nvSpPr>
        <p:spPr>
          <a:xfrm>
            <a:off x="1347410" y="5275606"/>
            <a:ext cx="231774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특정 기법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337B8A-273F-E81B-CA69-ED8F70D41256}"/>
              </a:ext>
            </a:extLst>
          </p:cNvPr>
          <p:cNvSpPr txBox="1"/>
          <p:nvPr/>
        </p:nvSpPr>
        <p:spPr>
          <a:xfrm>
            <a:off x="5605616" y="5275605"/>
            <a:ext cx="209949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불특정 기법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CA97D4-5615-D55C-B4D3-C54C6EFF745C}"/>
              </a:ext>
            </a:extLst>
          </p:cNvPr>
          <p:cNvSpPr/>
          <p:nvPr/>
        </p:nvSpPr>
        <p:spPr>
          <a:xfrm>
            <a:off x="0" y="3065017"/>
            <a:ext cx="9157884" cy="339412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13DBF0-7FA9-F814-12C5-44B7D757B0A7}"/>
              </a:ext>
            </a:extLst>
          </p:cNvPr>
          <p:cNvSpPr txBox="1"/>
          <p:nvPr/>
        </p:nvSpPr>
        <p:spPr>
          <a:xfrm>
            <a:off x="677205" y="1010995"/>
            <a:ext cx="468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설명가능한 인공지능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(XAI)</a:t>
            </a:r>
          </a:p>
        </p:txBody>
      </p:sp>
    </p:spTree>
    <p:extLst>
      <p:ext uri="{BB962C8B-B14F-4D97-AF65-F5344CB8AC3E}">
        <p14:creationId xmlns:p14="http://schemas.microsoft.com/office/powerpoint/2010/main" val="2906286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자연어의 특징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52FA604-5F68-FCD9-F1A4-CA9D6FA727D5}"/>
              </a:ext>
            </a:extLst>
          </p:cNvPr>
          <p:cNvSpPr/>
          <p:nvPr/>
        </p:nvSpPr>
        <p:spPr>
          <a:xfrm>
            <a:off x="866034" y="3454472"/>
            <a:ext cx="7450382" cy="28811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550B63-3D44-AE07-9C07-A9219AF1C7DF}"/>
              </a:ext>
            </a:extLst>
          </p:cNvPr>
          <p:cNvSpPr txBox="1"/>
          <p:nvPr/>
        </p:nvSpPr>
        <p:spPr>
          <a:xfrm>
            <a:off x="1257582" y="3269806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예시</a:t>
            </a:r>
          </a:p>
        </p:txBody>
      </p:sp>
      <p:sp>
        <p:nvSpPr>
          <p:cNvPr id="12" name="사각형: 둥근 모서리 8">
            <a:extLst>
              <a:ext uri="{FF2B5EF4-FFF2-40B4-BE49-F238E27FC236}">
                <a16:creationId xmlns:a16="http://schemas.microsoft.com/office/drawing/2014/main" id="{CB2344B9-28E1-FB87-1986-FCA34F2C6C9F}"/>
              </a:ext>
            </a:extLst>
          </p:cNvPr>
          <p:cNvSpPr/>
          <p:nvPr/>
        </p:nvSpPr>
        <p:spPr>
          <a:xfrm>
            <a:off x="850434" y="1900863"/>
            <a:ext cx="7452828" cy="1091231"/>
          </a:xfrm>
          <a:prstGeom prst="roundRect">
            <a:avLst/>
          </a:prstGeom>
          <a:noFill/>
          <a:ln w="38100">
            <a:solidFill>
              <a:srgbClr val="C6D9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A131D7-E632-87A5-0138-E794E16C8F7D}"/>
              </a:ext>
            </a:extLst>
          </p:cNvPr>
          <p:cNvSpPr txBox="1"/>
          <p:nvPr/>
        </p:nvSpPr>
        <p:spPr>
          <a:xfrm>
            <a:off x="1257582" y="1700808"/>
            <a:ext cx="85137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CAD9E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모호성</a:t>
            </a:r>
          </a:p>
        </p:txBody>
      </p:sp>
      <p:pic>
        <p:nvPicPr>
          <p:cNvPr id="20" name="Object 14">
            <a:extLst>
              <a:ext uri="{FF2B5EF4-FFF2-40B4-BE49-F238E27FC236}">
                <a16:creationId xmlns:a16="http://schemas.microsoft.com/office/drawing/2014/main" id="{CD18CEE6-310D-945E-9FFF-2DB813ED656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5555" y="3854582"/>
            <a:ext cx="277716" cy="4000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71AA07-CC02-0E3A-7EC3-3E2472F44F77}"/>
              </a:ext>
            </a:extLst>
          </p:cNvPr>
          <p:cNvSpPr txBox="1"/>
          <p:nvPr/>
        </p:nvSpPr>
        <p:spPr>
          <a:xfrm>
            <a:off x="1544413" y="3784583"/>
            <a:ext cx="6463157" cy="509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차를 마시러 공원에 가는 차 안에서 나는 그녀에게 차였다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FFDEFD-B39A-A2C8-E75E-4544115D5A82}"/>
              </a:ext>
            </a:extLst>
          </p:cNvPr>
          <p:cNvSpPr txBox="1"/>
          <p:nvPr/>
        </p:nvSpPr>
        <p:spPr>
          <a:xfrm>
            <a:off x="934056" y="2132856"/>
            <a:ext cx="7314338" cy="509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표현의 </a:t>
            </a:r>
            <a:r>
              <a:rPr lang="ko-KR" altLang="en-US" sz="2000" dirty="0" err="1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중의성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문장 내 정보 부족으로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995811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8">
            <a:extLst>
              <a:ext uri="{FF2B5EF4-FFF2-40B4-BE49-F238E27FC236}">
                <a16:creationId xmlns:a16="http://schemas.microsoft.com/office/drawing/2014/main" id="{2BE221A0-980C-2FBE-ED2A-2714F50F5B2E}"/>
              </a:ext>
            </a:extLst>
          </p:cNvPr>
          <p:cNvSpPr/>
          <p:nvPr/>
        </p:nvSpPr>
        <p:spPr>
          <a:xfrm>
            <a:off x="535090" y="3251537"/>
            <a:ext cx="8064896" cy="1242235"/>
          </a:xfrm>
          <a:prstGeom prst="roundRect">
            <a:avLst/>
          </a:prstGeom>
          <a:solidFill>
            <a:srgbClr val="C6D9F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18">
            <a:extLst>
              <a:ext uri="{FF2B5EF4-FFF2-40B4-BE49-F238E27FC236}">
                <a16:creationId xmlns:a16="http://schemas.microsoft.com/office/drawing/2014/main" id="{818B7FCC-C475-F9C9-3FB8-E020FB3844B8}"/>
              </a:ext>
            </a:extLst>
          </p:cNvPr>
          <p:cNvSpPr/>
          <p:nvPr/>
        </p:nvSpPr>
        <p:spPr>
          <a:xfrm>
            <a:off x="539552" y="1795646"/>
            <a:ext cx="8064896" cy="12422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CBD668-7ED4-534E-A715-27435A6B615B}"/>
              </a:ext>
            </a:extLst>
          </p:cNvPr>
          <p:cNvSpPr txBox="1"/>
          <p:nvPr/>
        </p:nvSpPr>
        <p:spPr>
          <a:xfrm>
            <a:off x="1223628" y="1924036"/>
            <a:ext cx="6696744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딥러닝은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Blackbox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모델로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정확도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높은 반면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해석력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약하다는 단점이 존재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0E8F4-3392-F5D4-F00D-FE175902C293}"/>
              </a:ext>
            </a:extLst>
          </p:cNvPr>
          <p:cNvSpPr txBox="1"/>
          <p:nvPr/>
        </p:nvSpPr>
        <p:spPr>
          <a:xfrm>
            <a:off x="473236" y="1484784"/>
            <a:ext cx="149241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등장배경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8A34F-BEE5-214C-3AB1-DE9FBBF1CD42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XAI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87E52-BD87-06D6-F602-1290E85A87F3}"/>
              </a:ext>
            </a:extLst>
          </p:cNvPr>
          <p:cNvSpPr txBox="1"/>
          <p:nvPr/>
        </p:nvSpPr>
        <p:spPr>
          <a:xfrm>
            <a:off x="683568" y="2924944"/>
            <a:ext cx="1944216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eXplainable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AI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A7F512-ADB8-53A6-B1D0-7B650F30E2D5}"/>
              </a:ext>
            </a:extLst>
          </p:cNvPr>
          <p:cNvSpPr txBox="1"/>
          <p:nvPr/>
        </p:nvSpPr>
        <p:spPr>
          <a:xfrm>
            <a:off x="1219523" y="3338203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설명가능한 인공지능이라는 뜻으로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도출된 결과를 사람이 이해할 수 있게 만드는 연구 분야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9EB5C-CA77-3438-6049-ED486D138E5A}"/>
              </a:ext>
            </a:extLst>
          </p:cNvPr>
          <p:cNvSpPr txBox="1"/>
          <p:nvPr/>
        </p:nvSpPr>
        <p:spPr>
          <a:xfrm>
            <a:off x="683568" y="4402051"/>
            <a:ext cx="144016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XAI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종류</a:t>
            </a:r>
          </a:p>
        </p:txBody>
      </p:sp>
      <p:sp>
        <p:nvSpPr>
          <p:cNvPr id="19" name="사각형: 둥근 모서리 8">
            <a:extLst>
              <a:ext uri="{FF2B5EF4-FFF2-40B4-BE49-F238E27FC236}">
                <a16:creationId xmlns:a16="http://schemas.microsoft.com/office/drawing/2014/main" id="{61D10DCA-ABDF-3157-2555-39A6EA404A0B}"/>
              </a:ext>
            </a:extLst>
          </p:cNvPr>
          <p:cNvSpPr/>
          <p:nvPr/>
        </p:nvSpPr>
        <p:spPr>
          <a:xfrm>
            <a:off x="559836" y="4941168"/>
            <a:ext cx="3892894" cy="1242235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9730ADEE-6220-CB2A-2DCD-1D30E5611606}"/>
              </a:ext>
            </a:extLst>
          </p:cNvPr>
          <p:cNvSpPr/>
          <p:nvPr/>
        </p:nvSpPr>
        <p:spPr>
          <a:xfrm>
            <a:off x="4708914" y="4941168"/>
            <a:ext cx="3892894" cy="1242235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963511-A4EC-08AB-BA57-6BE0E5553B3F}"/>
              </a:ext>
            </a:extLst>
          </p:cNvPr>
          <p:cNvSpPr txBox="1"/>
          <p:nvPr/>
        </p:nvSpPr>
        <p:spPr>
          <a:xfrm>
            <a:off x="1347410" y="5275606"/>
            <a:ext cx="231774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특정 기법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337B8A-273F-E81B-CA69-ED8F70D41256}"/>
              </a:ext>
            </a:extLst>
          </p:cNvPr>
          <p:cNvSpPr txBox="1"/>
          <p:nvPr/>
        </p:nvSpPr>
        <p:spPr>
          <a:xfrm>
            <a:off x="5605616" y="5275605"/>
            <a:ext cx="209949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불특정 기법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F7BD1F-789B-F03D-68BF-0F9027E2E11D}"/>
              </a:ext>
            </a:extLst>
          </p:cNvPr>
          <p:cNvSpPr/>
          <p:nvPr/>
        </p:nvSpPr>
        <p:spPr>
          <a:xfrm>
            <a:off x="6332" y="4529795"/>
            <a:ext cx="9157884" cy="20649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3C8E6-8E8A-150E-23C7-8E271AC7D11E}"/>
              </a:ext>
            </a:extLst>
          </p:cNvPr>
          <p:cNvSpPr txBox="1"/>
          <p:nvPr/>
        </p:nvSpPr>
        <p:spPr>
          <a:xfrm>
            <a:off x="677205" y="1010995"/>
            <a:ext cx="468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설명가능한 인공지능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(XAI)</a:t>
            </a:r>
          </a:p>
        </p:txBody>
      </p:sp>
    </p:spTree>
    <p:extLst>
      <p:ext uri="{BB962C8B-B14F-4D97-AF65-F5344CB8AC3E}">
        <p14:creationId xmlns:p14="http://schemas.microsoft.com/office/powerpoint/2010/main" val="41824676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8">
            <a:extLst>
              <a:ext uri="{FF2B5EF4-FFF2-40B4-BE49-F238E27FC236}">
                <a16:creationId xmlns:a16="http://schemas.microsoft.com/office/drawing/2014/main" id="{2BE221A0-980C-2FBE-ED2A-2714F50F5B2E}"/>
              </a:ext>
            </a:extLst>
          </p:cNvPr>
          <p:cNvSpPr/>
          <p:nvPr/>
        </p:nvSpPr>
        <p:spPr>
          <a:xfrm>
            <a:off x="535090" y="3251537"/>
            <a:ext cx="8064896" cy="1242235"/>
          </a:xfrm>
          <a:prstGeom prst="roundRect">
            <a:avLst/>
          </a:prstGeom>
          <a:solidFill>
            <a:srgbClr val="C6D9F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18">
            <a:extLst>
              <a:ext uri="{FF2B5EF4-FFF2-40B4-BE49-F238E27FC236}">
                <a16:creationId xmlns:a16="http://schemas.microsoft.com/office/drawing/2014/main" id="{818B7FCC-C475-F9C9-3FB8-E020FB3844B8}"/>
              </a:ext>
            </a:extLst>
          </p:cNvPr>
          <p:cNvSpPr/>
          <p:nvPr/>
        </p:nvSpPr>
        <p:spPr>
          <a:xfrm>
            <a:off x="539552" y="1795646"/>
            <a:ext cx="8064896" cy="12422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CBD668-7ED4-534E-A715-27435A6B615B}"/>
              </a:ext>
            </a:extLst>
          </p:cNvPr>
          <p:cNvSpPr txBox="1"/>
          <p:nvPr/>
        </p:nvSpPr>
        <p:spPr>
          <a:xfrm>
            <a:off x="1223628" y="1924036"/>
            <a:ext cx="6696744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딥러닝은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Blackbox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모델로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036A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정확도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높은 반면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해석력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약하다는 단점이 존재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0E8F4-3392-F5D4-F00D-FE175902C293}"/>
              </a:ext>
            </a:extLst>
          </p:cNvPr>
          <p:cNvSpPr txBox="1"/>
          <p:nvPr/>
        </p:nvSpPr>
        <p:spPr>
          <a:xfrm>
            <a:off x="473236" y="1484784"/>
            <a:ext cx="149241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등장배경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8A34F-BEE5-214C-3AB1-DE9FBBF1CD42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XAI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87E52-BD87-06D6-F602-1290E85A87F3}"/>
              </a:ext>
            </a:extLst>
          </p:cNvPr>
          <p:cNvSpPr txBox="1"/>
          <p:nvPr/>
        </p:nvSpPr>
        <p:spPr>
          <a:xfrm>
            <a:off x="683568" y="2924944"/>
            <a:ext cx="1944216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eXplainable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AI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A7F512-ADB8-53A6-B1D0-7B650F30E2D5}"/>
              </a:ext>
            </a:extLst>
          </p:cNvPr>
          <p:cNvSpPr txBox="1"/>
          <p:nvPr/>
        </p:nvSpPr>
        <p:spPr>
          <a:xfrm>
            <a:off x="1219523" y="3338203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설명가능한 인공지능이라는 뜻으로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도출된 결과를 사람이 이해할 수 있게 만드는 연구 분야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9EB5C-CA77-3438-6049-ED486D138E5A}"/>
              </a:ext>
            </a:extLst>
          </p:cNvPr>
          <p:cNvSpPr txBox="1"/>
          <p:nvPr/>
        </p:nvSpPr>
        <p:spPr>
          <a:xfrm>
            <a:off x="683568" y="4402051"/>
            <a:ext cx="144016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XAI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종류</a:t>
            </a:r>
          </a:p>
        </p:txBody>
      </p:sp>
      <p:sp>
        <p:nvSpPr>
          <p:cNvPr id="19" name="사각형: 둥근 모서리 8">
            <a:extLst>
              <a:ext uri="{FF2B5EF4-FFF2-40B4-BE49-F238E27FC236}">
                <a16:creationId xmlns:a16="http://schemas.microsoft.com/office/drawing/2014/main" id="{61D10DCA-ABDF-3157-2555-39A6EA404A0B}"/>
              </a:ext>
            </a:extLst>
          </p:cNvPr>
          <p:cNvSpPr/>
          <p:nvPr/>
        </p:nvSpPr>
        <p:spPr>
          <a:xfrm>
            <a:off x="559836" y="4941168"/>
            <a:ext cx="3892894" cy="1242235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9730ADEE-6220-CB2A-2DCD-1D30E5611606}"/>
              </a:ext>
            </a:extLst>
          </p:cNvPr>
          <p:cNvSpPr/>
          <p:nvPr/>
        </p:nvSpPr>
        <p:spPr>
          <a:xfrm>
            <a:off x="4708914" y="4941168"/>
            <a:ext cx="3892894" cy="1242235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963511-A4EC-08AB-BA57-6BE0E5553B3F}"/>
              </a:ext>
            </a:extLst>
          </p:cNvPr>
          <p:cNvSpPr txBox="1"/>
          <p:nvPr/>
        </p:nvSpPr>
        <p:spPr>
          <a:xfrm>
            <a:off x="1347410" y="5275606"/>
            <a:ext cx="231774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특정 기법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337B8A-273F-E81B-CA69-ED8F70D41256}"/>
              </a:ext>
            </a:extLst>
          </p:cNvPr>
          <p:cNvSpPr txBox="1"/>
          <p:nvPr/>
        </p:nvSpPr>
        <p:spPr>
          <a:xfrm>
            <a:off x="5605616" y="5275605"/>
            <a:ext cx="209949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불특정 기법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7E5D4-C911-C7F6-716D-7755504492F9}"/>
              </a:ext>
            </a:extLst>
          </p:cNvPr>
          <p:cNvSpPr txBox="1"/>
          <p:nvPr/>
        </p:nvSpPr>
        <p:spPr>
          <a:xfrm>
            <a:off x="677205" y="1010995"/>
            <a:ext cx="468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설명가능한 인공지능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(XAI)</a:t>
            </a:r>
          </a:p>
        </p:txBody>
      </p:sp>
    </p:spTree>
    <p:extLst>
      <p:ext uri="{BB962C8B-B14F-4D97-AF65-F5344CB8AC3E}">
        <p14:creationId xmlns:p14="http://schemas.microsoft.com/office/powerpoint/2010/main" val="17560656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D86F965D-0A32-4FFF-8BBE-62941755F365}"/>
              </a:ext>
            </a:extLst>
          </p:cNvPr>
          <p:cNvSpPr/>
          <p:nvPr/>
        </p:nvSpPr>
        <p:spPr>
          <a:xfrm>
            <a:off x="1691680" y="5426918"/>
            <a:ext cx="1584176" cy="323980"/>
          </a:xfrm>
          <a:prstGeom prst="parallelogram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8">
            <a:extLst>
              <a:ext uri="{FF2B5EF4-FFF2-40B4-BE49-F238E27FC236}">
                <a16:creationId xmlns:a16="http://schemas.microsoft.com/office/drawing/2014/main" id="{2BE221A0-980C-2FBE-ED2A-2714F50F5B2E}"/>
              </a:ext>
            </a:extLst>
          </p:cNvPr>
          <p:cNvSpPr/>
          <p:nvPr/>
        </p:nvSpPr>
        <p:spPr>
          <a:xfrm>
            <a:off x="535090" y="3251537"/>
            <a:ext cx="8064896" cy="1242235"/>
          </a:xfrm>
          <a:prstGeom prst="roundRect">
            <a:avLst/>
          </a:prstGeom>
          <a:solidFill>
            <a:srgbClr val="C6D9F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18">
            <a:extLst>
              <a:ext uri="{FF2B5EF4-FFF2-40B4-BE49-F238E27FC236}">
                <a16:creationId xmlns:a16="http://schemas.microsoft.com/office/drawing/2014/main" id="{818B7FCC-C475-F9C9-3FB8-E020FB3844B8}"/>
              </a:ext>
            </a:extLst>
          </p:cNvPr>
          <p:cNvSpPr/>
          <p:nvPr/>
        </p:nvSpPr>
        <p:spPr>
          <a:xfrm>
            <a:off x="539552" y="1795646"/>
            <a:ext cx="8064896" cy="12422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CBD668-7ED4-534E-A715-27435A6B615B}"/>
              </a:ext>
            </a:extLst>
          </p:cNvPr>
          <p:cNvSpPr txBox="1"/>
          <p:nvPr/>
        </p:nvSpPr>
        <p:spPr>
          <a:xfrm>
            <a:off x="1223628" y="1924036"/>
            <a:ext cx="6696744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딥러닝은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Blackbox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모델로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036A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정확도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높은 반면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해석력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약하다는 단점이 존재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468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eXplainable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AI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(XAI)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0E8F4-3392-F5D4-F00D-FE175902C293}"/>
              </a:ext>
            </a:extLst>
          </p:cNvPr>
          <p:cNvSpPr txBox="1"/>
          <p:nvPr/>
        </p:nvSpPr>
        <p:spPr>
          <a:xfrm>
            <a:off x="473236" y="1484784"/>
            <a:ext cx="149241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등장배경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8A34F-BEE5-214C-3AB1-DE9FBBF1CD42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XAI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387E52-BD87-06D6-F602-1290E85A87F3}"/>
              </a:ext>
            </a:extLst>
          </p:cNvPr>
          <p:cNvSpPr txBox="1"/>
          <p:nvPr/>
        </p:nvSpPr>
        <p:spPr>
          <a:xfrm>
            <a:off x="683568" y="2924944"/>
            <a:ext cx="1944216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eXplainable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AI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A7F512-ADB8-53A6-B1D0-7B650F30E2D5}"/>
              </a:ext>
            </a:extLst>
          </p:cNvPr>
          <p:cNvSpPr txBox="1"/>
          <p:nvPr/>
        </p:nvSpPr>
        <p:spPr>
          <a:xfrm>
            <a:off x="1219523" y="3338203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설명가능한 인공지능이라는 뜻으로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도출된 결과를 사람이 이해할 수 있게 만드는 연구 분야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9EB5C-CA77-3438-6049-ED486D138E5A}"/>
              </a:ext>
            </a:extLst>
          </p:cNvPr>
          <p:cNvSpPr txBox="1"/>
          <p:nvPr/>
        </p:nvSpPr>
        <p:spPr>
          <a:xfrm>
            <a:off x="683568" y="4402051"/>
            <a:ext cx="144016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XAI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종류</a:t>
            </a:r>
          </a:p>
        </p:txBody>
      </p:sp>
      <p:sp>
        <p:nvSpPr>
          <p:cNvPr id="19" name="사각형: 둥근 모서리 8">
            <a:extLst>
              <a:ext uri="{FF2B5EF4-FFF2-40B4-BE49-F238E27FC236}">
                <a16:creationId xmlns:a16="http://schemas.microsoft.com/office/drawing/2014/main" id="{61D10DCA-ABDF-3157-2555-39A6EA404A0B}"/>
              </a:ext>
            </a:extLst>
          </p:cNvPr>
          <p:cNvSpPr/>
          <p:nvPr/>
        </p:nvSpPr>
        <p:spPr>
          <a:xfrm>
            <a:off x="559836" y="4941168"/>
            <a:ext cx="3892894" cy="1242235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8">
            <a:extLst>
              <a:ext uri="{FF2B5EF4-FFF2-40B4-BE49-F238E27FC236}">
                <a16:creationId xmlns:a16="http://schemas.microsoft.com/office/drawing/2014/main" id="{9730ADEE-6220-CB2A-2DCD-1D30E5611606}"/>
              </a:ext>
            </a:extLst>
          </p:cNvPr>
          <p:cNvSpPr/>
          <p:nvPr/>
        </p:nvSpPr>
        <p:spPr>
          <a:xfrm>
            <a:off x="4708914" y="4941168"/>
            <a:ext cx="3892894" cy="1242235"/>
          </a:xfrm>
          <a:prstGeom prst="round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963511-A4EC-08AB-BA57-6BE0E5553B3F}"/>
              </a:ext>
            </a:extLst>
          </p:cNvPr>
          <p:cNvSpPr txBox="1"/>
          <p:nvPr/>
        </p:nvSpPr>
        <p:spPr>
          <a:xfrm>
            <a:off x="1347410" y="5275606"/>
            <a:ext cx="231774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특정 기법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337B8A-273F-E81B-CA69-ED8F70D41256}"/>
              </a:ext>
            </a:extLst>
          </p:cNvPr>
          <p:cNvSpPr txBox="1"/>
          <p:nvPr/>
        </p:nvSpPr>
        <p:spPr>
          <a:xfrm>
            <a:off x="5605616" y="5275605"/>
            <a:ext cx="209949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불특정 기법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167CB2-AB21-43BE-8D17-F8853428576D}"/>
              </a:ext>
            </a:extLst>
          </p:cNvPr>
          <p:cNvSpPr/>
          <p:nvPr/>
        </p:nvSpPr>
        <p:spPr>
          <a:xfrm>
            <a:off x="4694065" y="4767415"/>
            <a:ext cx="4098764" cy="15177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그래픽, 클립아트, 디자인이(가) 표시된 사진&#10;&#10;자동 생성된 설명">
            <a:extLst>
              <a:ext uri="{FF2B5EF4-FFF2-40B4-BE49-F238E27FC236}">
                <a16:creationId xmlns:a16="http://schemas.microsoft.com/office/drawing/2014/main" id="{C03ED5EF-4A92-76EF-2A8A-4C729915349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30078" flipV="1">
            <a:off x="3269496" y="4775365"/>
            <a:ext cx="1303106" cy="130310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FBF71F6-ADA1-AC4E-3FE9-2843345528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628057" y="4887433"/>
            <a:ext cx="4096867" cy="151803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3B88BBB-966C-6E2F-F37F-8B78717242D9}"/>
              </a:ext>
            </a:extLst>
          </p:cNvPr>
          <p:cNvSpPr txBox="1"/>
          <p:nvPr/>
        </p:nvSpPr>
        <p:spPr>
          <a:xfrm>
            <a:off x="4707092" y="4895489"/>
            <a:ext cx="3892894" cy="144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모델에만 적용 가능한</a:t>
            </a:r>
            <a:endParaRPr lang="en-US" altLang="ko-KR" sz="1600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Model-Specific Method </a:t>
            </a:r>
            <a:r>
              <a:rPr lang="ko-KR" altLang="en-US" sz="1600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위주로 알아보자</a:t>
            </a:r>
            <a:endParaRPr lang="en-US" altLang="ko-KR" sz="1600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1400" i="1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Model-Agnostic Method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데마팀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 클린업 참고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6024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38;p6">
            <a:extLst>
              <a:ext uri="{FF2B5EF4-FFF2-40B4-BE49-F238E27FC236}">
                <a16:creationId xmlns:a16="http://schemas.microsoft.com/office/drawing/2014/main" id="{5CDFF3D1-5CA4-0105-3B12-DD86F50E4CB4}"/>
              </a:ext>
            </a:extLst>
          </p:cNvPr>
          <p:cNvSpPr/>
          <p:nvPr/>
        </p:nvSpPr>
        <p:spPr>
          <a:xfrm>
            <a:off x="467544" y="1700808"/>
            <a:ext cx="8208912" cy="110513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CBD668-7ED4-534E-A715-27435A6B615B}"/>
              </a:ext>
            </a:extLst>
          </p:cNvPr>
          <p:cNvSpPr txBox="1"/>
          <p:nvPr/>
        </p:nvSpPr>
        <p:spPr>
          <a:xfrm>
            <a:off x="1223628" y="1737628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모델의 결과를 역추적하여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데이터의 각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Feature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결과에 기여하는 정도를 해석하는 기법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742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Layer-wise Relevance Propagation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(LRP)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0E8F4-3392-F5D4-F00D-FE175902C293}"/>
              </a:ext>
            </a:extLst>
          </p:cNvPr>
          <p:cNvSpPr txBox="1"/>
          <p:nvPr/>
        </p:nvSpPr>
        <p:spPr>
          <a:xfrm>
            <a:off x="761268" y="1412776"/>
            <a:ext cx="6423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LRP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6B49FD-48D9-DBD6-C5EE-743CE0AA524B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XAI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 descr="텍스트, 도표, 라인, 패턴이(가) 표시된 사진&#10;&#10;자동 생성된 설명">
            <a:extLst>
              <a:ext uri="{FF2B5EF4-FFF2-40B4-BE49-F238E27FC236}">
                <a16:creationId xmlns:a16="http://schemas.microsoft.com/office/drawing/2014/main" id="{89E783A4-80B9-B202-992E-464944277C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38" y="3055631"/>
            <a:ext cx="3650524" cy="339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687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38;p6">
            <a:extLst>
              <a:ext uri="{FF2B5EF4-FFF2-40B4-BE49-F238E27FC236}">
                <a16:creationId xmlns:a16="http://schemas.microsoft.com/office/drawing/2014/main" id="{5CDFF3D1-5CA4-0105-3B12-DD86F50E4CB4}"/>
              </a:ext>
            </a:extLst>
          </p:cNvPr>
          <p:cNvSpPr/>
          <p:nvPr/>
        </p:nvSpPr>
        <p:spPr>
          <a:xfrm>
            <a:off x="467544" y="1700808"/>
            <a:ext cx="8208912" cy="110513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CBD668-7ED4-534E-A715-27435A6B615B}"/>
              </a:ext>
            </a:extLst>
          </p:cNvPr>
          <p:cNvSpPr txBox="1"/>
          <p:nvPr/>
        </p:nvSpPr>
        <p:spPr>
          <a:xfrm>
            <a:off x="1223628" y="1737628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모델의 결과를 역추적하여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데이터의 각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Feature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결과에 기여하는 정도를 해석하는 기법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742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Layer-wise Relevance Propagation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(LRP)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0E8F4-3392-F5D4-F00D-FE175902C293}"/>
              </a:ext>
            </a:extLst>
          </p:cNvPr>
          <p:cNvSpPr txBox="1"/>
          <p:nvPr/>
        </p:nvSpPr>
        <p:spPr>
          <a:xfrm>
            <a:off x="761268" y="1412776"/>
            <a:ext cx="64238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LRP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6B49FD-48D9-DBD6-C5EE-743CE0AA524B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XAI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사각형: 둥근 모서리 20">
            <a:extLst>
              <a:ext uri="{FF2B5EF4-FFF2-40B4-BE49-F238E27FC236}">
                <a16:creationId xmlns:a16="http://schemas.microsoft.com/office/drawing/2014/main" id="{D214BCDD-0877-24C6-E8ED-30CA62276022}"/>
              </a:ext>
            </a:extLst>
          </p:cNvPr>
          <p:cNvSpPr/>
          <p:nvPr/>
        </p:nvSpPr>
        <p:spPr>
          <a:xfrm>
            <a:off x="661925" y="3745451"/>
            <a:ext cx="3719889" cy="1916853"/>
          </a:xfrm>
          <a:prstGeom prst="roundRect">
            <a:avLst/>
          </a:prstGeom>
          <a:noFill/>
          <a:ln w="38100">
            <a:solidFill>
              <a:srgbClr val="376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750E6-6D8E-206D-51F0-0206DDD338E6}"/>
              </a:ext>
            </a:extLst>
          </p:cNvPr>
          <p:cNvSpPr txBox="1"/>
          <p:nvPr/>
        </p:nvSpPr>
        <p:spPr>
          <a:xfrm>
            <a:off x="1043607" y="3284984"/>
            <a:ext cx="294813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타당성 전파</a:t>
            </a:r>
            <a:endParaRPr lang="en-US" altLang="ko-KR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(Relevance</a:t>
            </a:r>
            <a:r>
              <a:rPr lang="ko-KR" altLang="en-US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Propagation)</a:t>
            </a:r>
            <a:endParaRPr lang="ko-KR" altLang="en-US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사각형: 둥근 모서리 20">
            <a:extLst>
              <a:ext uri="{FF2B5EF4-FFF2-40B4-BE49-F238E27FC236}">
                <a16:creationId xmlns:a16="http://schemas.microsoft.com/office/drawing/2014/main" id="{4170E449-1D66-E756-E186-E7D5FA12C649}"/>
              </a:ext>
            </a:extLst>
          </p:cNvPr>
          <p:cNvSpPr/>
          <p:nvPr/>
        </p:nvSpPr>
        <p:spPr>
          <a:xfrm>
            <a:off x="4788872" y="3745451"/>
            <a:ext cx="3719889" cy="1916853"/>
          </a:xfrm>
          <a:prstGeom prst="roundRect">
            <a:avLst/>
          </a:prstGeom>
          <a:noFill/>
          <a:ln w="38100">
            <a:solidFill>
              <a:srgbClr val="376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45727-DF3C-BE0E-2BA8-CFD370C6CF1B}"/>
              </a:ext>
            </a:extLst>
          </p:cNvPr>
          <p:cNvSpPr txBox="1"/>
          <p:nvPr/>
        </p:nvSpPr>
        <p:spPr>
          <a:xfrm>
            <a:off x="5505782" y="3284984"/>
            <a:ext cx="221497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분해</a:t>
            </a:r>
            <a:endParaRPr lang="en-US" altLang="ko-KR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(Decomposition)</a:t>
            </a:r>
            <a:endParaRPr lang="ko-KR" altLang="en-US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81B552-EBB6-F9D4-187E-90430C976942}"/>
              </a:ext>
            </a:extLst>
          </p:cNvPr>
          <p:cNvSpPr txBox="1"/>
          <p:nvPr/>
        </p:nvSpPr>
        <p:spPr>
          <a:xfrm>
            <a:off x="771948" y="3954322"/>
            <a:ext cx="3499842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노드 각각이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기여도를 가진다는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가정 하에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기여도를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데이터에 전파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99A740-8E31-8107-AD40-4C5706479A08}"/>
              </a:ext>
            </a:extLst>
          </p:cNvPr>
          <p:cNvSpPr txBox="1"/>
          <p:nvPr/>
        </p:nvSpPr>
        <p:spPr>
          <a:xfrm>
            <a:off x="4905002" y="4272767"/>
            <a:ext cx="3499842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타당성 전파의 결과를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가중치로 변환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해부하는 것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291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468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Class Activation Map (CAM)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8A34F-BEE5-214C-3AB1-DE9FBBF1CD42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XAI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Google Shape;138;p6">
            <a:extLst>
              <a:ext uri="{FF2B5EF4-FFF2-40B4-BE49-F238E27FC236}">
                <a16:creationId xmlns:a16="http://schemas.microsoft.com/office/drawing/2014/main" id="{41B9751A-90FB-A384-6D23-EBA08240EF86}"/>
              </a:ext>
            </a:extLst>
          </p:cNvPr>
          <p:cNvSpPr/>
          <p:nvPr/>
        </p:nvSpPr>
        <p:spPr>
          <a:xfrm>
            <a:off x="467544" y="1700808"/>
            <a:ext cx="8208912" cy="110513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1E620-5F0B-2B25-BC44-D1494E3BA2C4}"/>
              </a:ext>
            </a:extLst>
          </p:cNvPr>
          <p:cNvSpPr txBox="1"/>
          <p:nvPr/>
        </p:nvSpPr>
        <p:spPr>
          <a:xfrm>
            <a:off x="1223628" y="1737628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</a:t>
            </a:r>
            <a:r>
              <a:rPr lang="ko-KR" altLang="en-US" sz="20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적용하는 </a:t>
            </a:r>
            <a:r>
              <a:rPr lang="en-US" altLang="ko-KR" sz="20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XAI </a:t>
            </a:r>
            <a:r>
              <a:rPr lang="ko-KR" altLang="en-US" sz="2000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기법으로 </a:t>
            </a:r>
            <a:endParaRPr lang="en-US" altLang="ko-KR" sz="2000" b="0" i="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이미지의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어떤 부분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출력에 영향을 미쳤는지 파악할 수 있음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2F5FA7-0B24-48ED-D91E-87AE833FD9C4}"/>
              </a:ext>
            </a:extLst>
          </p:cNvPr>
          <p:cNvSpPr txBox="1"/>
          <p:nvPr/>
        </p:nvSpPr>
        <p:spPr>
          <a:xfrm>
            <a:off x="761268" y="1412776"/>
            <a:ext cx="85840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CAM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C2B76A9-BAFD-D68F-64E1-9F9C4FFBC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14" y="3212976"/>
            <a:ext cx="5960973" cy="285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65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468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Class Activation Map (CAM)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8A34F-BEE5-214C-3AB1-DE9FBBF1CD42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XAI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Google Shape;138;p6">
            <a:extLst>
              <a:ext uri="{FF2B5EF4-FFF2-40B4-BE49-F238E27FC236}">
                <a16:creationId xmlns:a16="http://schemas.microsoft.com/office/drawing/2014/main" id="{41B9751A-90FB-A384-6D23-EBA08240EF86}"/>
              </a:ext>
            </a:extLst>
          </p:cNvPr>
          <p:cNvSpPr/>
          <p:nvPr/>
        </p:nvSpPr>
        <p:spPr>
          <a:xfrm>
            <a:off x="467544" y="1700808"/>
            <a:ext cx="8208912" cy="110513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1E620-5F0B-2B25-BC44-D1494E3BA2C4}"/>
              </a:ext>
            </a:extLst>
          </p:cNvPr>
          <p:cNvSpPr txBox="1"/>
          <p:nvPr/>
        </p:nvSpPr>
        <p:spPr>
          <a:xfrm>
            <a:off x="1223628" y="1737628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마지막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Conv Layer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FC Layer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변환하지 않고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Global Average Pooling</a:t>
            </a:r>
            <a:r>
              <a:rPr lang="en-US" altLang="ko-KR" sz="2000" dirty="0">
                <a:solidFill>
                  <a:srgbClr val="37609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(GAP)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적용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2F5FA7-0B24-48ED-D91E-87AE833FD9C4}"/>
              </a:ext>
            </a:extLst>
          </p:cNvPr>
          <p:cNvSpPr txBox="1"/>
          <p:nvPr/>
        </p:nvSpPr>
        <p:spPr>
          <a:xfrm>
            <a:off x="761268" y="1412776"/>
            <a:ext cx="85840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CAM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C2B76A9-BAFD-D68F-64E1-9F9C4FFBC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14" y="3212976"/>
            <a:ext cx="5960973" cy="285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173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468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Class Activation Map (CAM)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8A34F-BEE5-214C-3AB1-DE9FBBF1CD42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XAI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Google Shape;138;p6">
            <a:extLst>
              <a:ext uri="{FF2B5EF4-FFF2-40B4-BE49-F238E27FC236}">
                <a16:creationId xmlns:a16="http://schemas.microsoft.com/office/drawing/2014/main" id="{41B9751A-90FB-A384-6D23-EBA08240EF86}"/>
              </a:ext>
            </a:extLst>
          </p:cNvPr>
          <p:cNvSpPr/>
          <p:nvPr/>
        </p:nvSpPr>
        <p:spPr>
          <a:xfrm>
            <a:off x="467544" y="1700808"/>
            <a:ext cx="8208912" cy="110513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1E620-5F0B-2B25-BC44-D1494E3BA2C4}"/>
              </a:ext>
            </a:extLst>
          </p:cNvPr>
          <p:cNvSpPr txBox="1"/>
          <p:nvPr/>
        </p:nvSpPr>
        <p:spPr>
          <a:xfrm>
            <a:off x="1223628" y="1737628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마지막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Conv Layer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FC Layer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변환하지 않고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Global Average Pooling</a:t>
            </a:r>
            <a:r>
              <a:rPr lang="en-US" altLang="ko-KR" sz="2000" dirty="0">
                <a:solidFill>
                  <a:srgbClr val="37609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(GAP)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적용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2F5FA7-0B24-48ED-D91E-87AE833FD9C4}"/>
              </a:ext>
            </a:extLst>
          </p:cNvPr>
          <p:cNvSpPr txBox="1"/>
          <p:nvPr/>
        </p:nvSpPr>
        <p:spPr>
          <a:xfrm>
            <a:off x="761268" y="1412776"/>
            <a:ext cx="85840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CAM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C2B76A9-BAFD-D68F-64E1-9F9C4FFBC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14" y="3212976"/>
            <a:ext cx="5960973" cy="28500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34C1E5A-8568-A8E8-AFAE-514899A23E9D}"/>
              </a:ext>
            </a:extLst>
          </p:cNvPr>
          <p:cNvSpPr/>
          <p:nvPr/>
        </p:nvSpPr>
        <p:spPr>
          <a:xfrm>
            <a:off x="0" y="1444347"/>
            <a:ext cx="9157884" cy="54136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E0DC5-F9C3-9139-AF7D-B70D32D08B09}"/>
              </a:ext>
            </a:extLst>
          </p:cNvPr>
          <p:cNvSpPr txBox="1"/>
          <p:nvPr/>
        </p:nvSpPr>
        <p:spPr>
          <a:xfrm>
            <a:off x="403060" y="1937678"/>
            <a:ext cx="8349812" cy="4587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FC Layer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(C, 1, 1) Feature Map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출력하는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Conv Layer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제거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GAP Layer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추가하여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채널 별 정보 요약</a:t>
            </a:r>
            <a:endParaRPr lang="en-US" altLang="ko-KR" sz="20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범주 개수를 노드 수로 가지는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FC Layer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출력을 </a:t>
            </a:r>
            <a:r>
              <a:rPr lang="en-US" altLang="ko-KR" sz="2000" dirty="0" err="1">
                <a:solidFill>
                  <a:srgbClr val="37609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Softmax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통과시켜 채널의 중요도 계산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구해진 가중치를 각 클래스와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가중합하여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CAM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6686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468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Class Activation Map (CAM)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8A34F-BEE5-214C-3AB1-DE9FBBF1CD42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XAI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Google Shape;138;p6">
            <a:extLst>
              <a:ext uri="{FF2B5EF4-FFF2-40B4-BE49-F238E27FC236}">
                <a16:creationId xmlns:a16="http://schemas.microsoft.com/office/drawing/2014/main" id="{41B9751A-90FB-A384-6D23-EBA08240EF86}"/>
              </a:ext>
            </a:extLst>
          </p:cNvPr>
          <p:cNvSpPr/>
          <p:nvPr/>
        </p:nvSpPr>
        <p:spPr>
          <a:xfrm>
            <a:off x="467544" y="1700808"/>
            <a:ext cx="8208912" cy="110513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1E620-5F0B-2B25-BC44-D1494E3BA2C4}"/>
              </a:ext>
            </a:extLst>
          </p:cNvPr>
          <p:cNvSpPr txBox="1"/>
          <p:nvPr/>
        </p:nvSpPr>
        <p:spPr>
          <a:xfrm>
            <a:off x="1223628" y="1737628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마지막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Conv Layer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FC Layer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변환하지 않고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Global Average Pooling</a:t>
            </a:r>
            <a:r>
              <a:rPr lang="en-US" altLang="ko-KR" sz="2000" dirty="0">
                <a:solidFill>
                  <a:srgbClr val="37609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(GAP)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적용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2F5FA7-0B24-48ED-D91E-87AE833FD9C4}"/>
              </a:ext>
            </a:extLst>
          </p:cNvPr>
          <p:cNvSpPr txBox="1"/>
          <p:nvPr/>
        </p:nvSpPr>
        <p:spPr>
          <a:xfrm>
            <a:off x="761268" y="1412776"/>
            <a:ext cx="85840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CAM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C2B76A9-BAFD-D68F-64E1-9F9C4FFBC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14" y="3212976"/>
            <a:ext cx="5960973" cy="28500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34C1E5A-8568-A8E8-AFAE-514899A23E9D}"/>
              </a:ext>
            </a:extLst>
          </p:cNvPr>
          <p:cNvSpPr/>
          <p:nvPr/>
        </p:nvSpPr>
        <p:spPr>
          <a:xfrm>
            <a:off x="0" y="1444347"/>
            <a:ext cx="9157884" cy="541365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E0DC5-F9C3-9139-AF7D-B70D32D08B09}"/>
              </a:ext>
            </a:extLst>
          </p:cNvPr>
          <p:cNvSpPr txBox="1"/>
          <p:nvPr/>
        </p:nvSpPr>
        <p:spPr>
          <a:xfrm>
            <a:off x="403060" y="1937678"/>
            <a:ext cx="8349812" cy="4587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FC Layer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(C, 1, 1) Feature Map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출력하는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Conv Layer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제거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GAP Layer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추가하여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채널 별 정보 요약</a:t>
            </a:r>
            <a:endParaRPr lang="en-US" altLang="ko-KR" sz="20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범주 개수를 노드 수로 가지는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FC Layer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출력을 </a:t>
            </a:r>
            <a:r>
              <a:rPr lang="en-US" altLang="ko-KR" sz="2000" dirty="0" err="1">
                <a:solidFill>
                  <a:srgbClr val="37609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Softmax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통과시켜 채널의 중요도 계산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구해진 가중치를 각 클래스와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가중합하여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CAM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B90307-7018-6653-65BE-4F6FD503AC79}"/>
              </a:ext>
            </a:extLst>
          </p:cNvPr>
          <p:cNvSpPr/>
          <p:nvPr/>
        </p:nvSpPr>
        <p:spPr>
          <a:xfrm>
            <a:off x="-68452" y="-315416"/>
            <a:ext cx="9212452" cy="718685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6452F5-590B-D974-1D1B-FB456BADB7A7}"/>
              </a:ext>
            </a:extLst>
          </p:cNvPr>
          <p:cNvSpPr txBox="1"/>
          <p:nvPr/>
        </p:nvSpPr>
        <p:spPr>
          <a:xfrm>
            <a:off x="463822" y="880506"/>
            <a:ext cx="8216356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GAP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대신 </a:t>
            </a:r>
            <a:r>
              <a:rPr lang="en-US" altLang="ko-KR" sz="28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Global Max Pooling</a:t>
            </a:r>
            <a:r>
              <a:rPr lang="ko-KR" altLang="en-US" sz="28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사용할 경우</a:t>
            </a:r>
            <a:endParaRPr lang="en-US" altLang="ko-KR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그래픽 15" descr="전구">
            <a:extLst>
              <a:ext uri="{FF2B5EF4-FFF2-40B4-BE49-F238E27FC236}">
                <a16:creationId xmlns:a16="http://schemas.microsoft.com/office/drawing/2014/main" id="{787C1260-172C-EC02-B523-B66FDC888D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2925" y="44624"/>
            <a:ext cx="1033131" cy="1033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EC1736-B3B3-B31C-663A-9193AA693308}"/>
              </a:ext>
            </a:extLst>
          </p:cNvPr>
          <p:cNvSpPr txBox="1"/>
          <p:nvPr/>
        </p:nvSpPr>
        <p:spPr>
          <a:xfrm>
            <a:off x="467544" y="1719625"/>
            <a:ext cx="8216356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Object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전반적 분포보다는</a:t>
            </a:r>
            <a:endParaRPr lang="en-US" altLang="ko-KR" sz="2800" dirty="0">
              <a:solidFill>
                <a:srgbClr val="FFCB5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영향을 많이 미치는 특정 부분에 집중</a:t>
            </a:r>
            <a:endParaRPr lang="en-US" altLang="ko-KR" sz="2800" dirty="0">
              <a:solidFill>
                <a:srgbClr val="FFC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8597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468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Class Activation Map (CAM)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8A34F-BEE5-214C-3AB1-DE9FBBF1CD42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XAI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Google Shape;138;p6">
            <a:extLst>
              <a:ext uri="{FF2B5EF4-FFF2-40B4-BE49-F238E27FC236}">
                <a16:creationId xmlns:a16="http://schemas.microsoft.com/office/drawing/2014/main" id="{41B9751A-90FB-A384-6D23-EBA08240EF86}"/>
              </a:ext>
            </a:extLst>
          </p:cNvPr>
          <p:cNvSpPr/>
          <p:nvPr/>
        </p:nvSpPr>
        <p:spPr>
          <a:xfrm>
            <a:off x="467544" y="1700808"/>
            <a:ext cx="8208912" cy="110513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1E620-5F0B-2B25-BC44-D1494E3BA2C4}"/>
              </a:ext>
            </a:extLst>
          </p:cNvPr>
          <p:cNvSpPr txBox="1"/>
          <p:nvPr/>
        </p:nvSpPr>
        <p:spPr>
          <a:xfrm>
            <a:off x="1223628" y="1737628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마지막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Conv Layer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FC Layer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변환하지 않고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Global Average Pooling</a:t>
            </a:r>
            <a:r>
              <a:rPr lang="en-US" altLang="ko-KR" sz="2000" dirty="0">
                <a:solidFill>
                  <a:srgbClr val="37609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(GAP)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적용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2F5FA7-0B24-48ED-D91E-87AE833FD9C4}"/>
              </a:ext>
            </a:extLst>
          </p:cNvPr>
          <p:cNvSpPr txBox="1"/>
          <p:nvPr/>
        </p:nvSpPr>
        <p:spPr>
          <a:xfrm>
            <a:off x="761268" y="1412776"/>
            <a:ext cx="85840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CAM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C2B76A9-BAFD-D68F-64E1-9F9C4FFBC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14" y="3212976"/>
            <a:ext cx="5960973" cy="28500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34C1E5A-8568-A8E8-AFAE-514899A23E9D}"/>
              </a:ext>
            </a:extLst>
          </p:cNvPr>
          <p:cNvSpPr/>
          <p:nvPr/>
        </p:nvSpPr>
        <p:spPr>
          <a:xfrm>
            <a:off x="0" y="1444347"/>
            <a:ext cx="9157884" cy="541365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E0DC5-F9C3-9139-AF7D-B70D32D08B09}"/>
              </a:ext>
            </a:extLst>
          </p:cNvPr>
          <p:cNvSpPr txBox="1"/>
          <p:nvPr/>
        </p:nvSpPr>
        <p:spPr>
          <a:xfrm>
            <a:off x="403060" y="1937678"/>
            <a:ext cx="8349812" cy="4587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FC Layer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(C, 1, 1) Feature Map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출력하는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Conv Layer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제거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GAP Layer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추가하여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채널 별 정보 요약</a:t>
            </a:r>
            <a:endParaRPr lang="en-US" altLang="ko-KR" sz="20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범주 개수를 노드 수로 가지는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FC Layer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출력을 </a:t>
            </a:r>
            <a:r>
              <a:rPr lang="en-US" altLang="ko-KR" sz="2000" dirty="0" err="1">
                <a:solidFill>
                  <a:srgbClr val="37609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Softmax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통과시켜 채널의 중요도 계산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구해진 가중치를 각 클래스와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가중합하여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CAM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25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B90307-7018-6653-65BE-4F6FD503AC79}"/>
              </a:ext>
            </a:extLst>
          </p:cNvPr>
          <p:cNvSpPr/>
          <p:nvPr/>
        </p:nvSpPr>
        <p:spPr>
          <a:xfrm>
            <a:off x="-68452" y="-315416"/>
            <a:ext cx="9212452" cy="718685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6452F5-590B-D974-1D1B-FB456BADB7A7}"/>
              </a:ext>
            </a:extLst>
          </p:cNvPr>
          <p:cNvSpPr txBox="1"/>
          <p:nvPr/>
        </p:nvSpPr>
        <p:spPr>
          <a:xfrm>
            <a:off x="463822" y="880506"/>
            <a:ext cx="8216356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GAP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대신 </a:t>
            </a:r>
            <a:r>
              <a:rPr lang="en-US" altLang="ko-KR" sz="28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Global Max Pooling</a:t>
            </a:r>
            <a:r>
              <a:rPr lang="ko-KR" altLang="en-US" sz="28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사용할 경우</a:t>
            </a:r>
            <a:endParaRPr lang="en-US" altLang="ko-KR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그래픽 15" descr="전구">
            <a:extLst>
              <a:ext uri="{FF2B5EF4-FFF2-40B4-BE49-F238E27FC236}">
                <a16:creationId xmlns:a16="http://schemas.microsoft.com/office/drawing/2014/main" id="{787C1260-172C-EC02-B523-B66FDC888D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2925" y="44624"/>
            <a:ext cx="1033131" cy="1033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EC1736-B3B3-B31C-663A-9193AA693308}"/>
              </a:ext>
            </a:extLst>
          </p:cNvPr>
          <p:cNvSpPr txBox="1"/>
          <p:nvPr/>
        </p:nvSpPr>
        <p:spPr>
          <a:xfrm>
            <a:off x="467544" y="1719625"/>
            <a:ext cx="8216356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Object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전반적 분포보다는</a:t>
            </a:r>
            <a:endParaRPr lang="en-US" altLang="ko-KR" sz="2800" dirty="0">
              <a:solidFill>
                <a:srgbClr val="FFCB5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영향을 많이 미치는 특정 부분에 집중</a:t>
            </a:r>
            <a:endParaRPr lang="en-US" altLang="ko-KR" sz="2800" dirty="0">
              <a:solidFill>
                <a:srgbClr val="FFC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90C152E-3856-8AED-5C5E-03B0A7D3E6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29" y="3810380"/>
            <a:ext cx="3139481" cy="29330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6BF49A-62A0-01DF-2FE5-D8D7AEF711ED}"/>
              </a:ext>
            </a:extLst>
          </p:cNvPr>
          <p:cNvSpPr txBox="1"/>
          <p:nvPr/>
        </p:nvSpPr>
        <p:spPr>
          <a:xfrm>
            <a:off x="467544" y="4526195"/>
            <a:ext cx="8216356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목적에 따라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잘 </a:t>
            </a:r>
            <a:r>
              <a:rPr lang="ko-KR" altLang="en-US" sz="2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선택해야겠음</a:t>
            </a:r>
            <a:endParaRPr lang="en-US" altLang="ko-KR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9" name="그림 18" descr="그래픽, 상징, 폰트, 디자인이(가) 표시된 사진&#10;&#10;자동 생성된 설명">
            <a:extLst>
              <a:ext uri="{FF2B5EF4-FFF2-40B4-BE49-F238E27FC236}">
                <a16:creationId xmlns:a16="http://schemas.microsoft.com/office/drawing/2014/main" id="{3DBD9348-9923-B7AF-7FE8-C0FD084E1D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59036" y="3223564"/>
            <a:ext cx="1041318" cy="104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94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자연어의 특징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52FA604-5F68-FCD9-F1A4-CA9D6FA727D5}"/>
              </a:ext>
            </a:extLst>
          </p:cNvPr>
          <p:cNvSpPr/>
          <p:nvPr/>
        </p:nvSpPr>
        <p:spPr>
          <a:xfrm>
            <a:off x="866034" y="3454471"/>
            <a:ext cx="7450382" cy="285484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550B63-3D44-AE07-9C07-A9219AF1C7DF}"/>
              </a:ext>
            </a:extLst>
          </p:cNvPr>
          <p:cNvSpPr txBox="1"/>
          <p:nvPr/>
        </p:nvSpPr>
        <p:spPr>
          <a:xfrm>
            <a:off x="1257582" y="3269806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예시</a:t>
            </a:r>
          </a:p>
        </p:txBody>
      </p:sp>
      <p:pic>
        <p:nvPicPr>
          <p:cNvPr id="20" name="Object 14">
            <a:extLst>
              <a:ext uri="{FF2B5EF4-FFF2-40B4-BE49-F238E27FC236}">
                <a16:creationId xmlns:a16="http://schemas.microsoft.com/office/drawing/2014/main" id="{CD18CEE6-310D-945E-9FFF-2DB813ED656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5555" y="3854582"/>
            <a:ext cx="277716" cy="4000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70C2A57-51F4-67D9-7305-E3AC4019CEAC}"/>
              </a:ext>
            </a:extLst>
          </p:cNvPr>
          <p:cNvSpPr txBox="1"/>
          <p:nvPr/>
        </p:nvSpPr>
        <p:spPr>
          <a:xfrm>
            <a:off x="0" y="4689956"/>
            <a:ext cx="9289032" cy="971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라는 단어는 여러 번 나오지만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의미하는 바는 모두 다름</a:t>
            </a:r>
            <a:endParaRPr lang="en-US" altLang="ko-KR" sz="20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1" name="그룹 1007">
            <a:extLst>
              <a:ext uri="{FF2B5EF4-FFF2-40B4-BE49-F238E27FC236}">
                <a16:creationId xmlns:a16="http://schemas.microsoft.com/office/drawing/2014/main" id="{E91341CA-7878-1F2F-7734-342D2C1B61FC}"/>
              </a:ext>
            </a:extLst>
          </p:cNvPr>
          <p:cNvGrpSpPr/>
          <p:nvPr/>
        </p:nvGrpSpPr>
        <p:grpSpPr>
          <a:xfrm>
            <a:off x="2627784" y="4734373"/>
            <a:ext cx="263397" cy="422819"/>
            <a:chOff x="7598223" y="5172736"/>
            <a:chExt cx="1292712" cy="2216187"/>
          </a:xfrm>
        </p:grpSpPr>
        <p:pic>
          <p:nvPicPr>
            <p:cNvPr id="14" name="Object 20">
              <a:extLst>
                <a:ext uri="{FF2B5EF4-FFF2-40B4-BE49-F238E27FC236}">
                  <a16:creationId xmlns:a16="http://schemas.microsoft.com/office/drawing/2014/main" id="{DAF71879-C050-9479-27A0-99355D868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71AA07-CC02-0E3A-7EC3-3E2472F44F77}"/>
              </a:ext>
            </a:extLst>
          </p:cNvPr>
          <p:cNvSpPr txBox="1"/>
          <p:nvPr/>
        </p:nvSpPr>
        <p:spPr>
          <a:xfrm>
            <a:off x="1544413" y="3784583"/>
            <a:ext cx="6463157" cy="509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차를 마시러 공원에 가는 차 안에서 나는 그녀에게 차였다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.”</a:t>
            </a:r>
          </a:p>
        </p:txBody>
      </p:sp>
      <p:sp>
        <p:nvSpPr>
          <p:cNvPr id="25" name="사각형: 둥근 모서리 8">
            <a:extLst>
              <a:ext uri="{FF2B5EF4-FFF2-40B4-BE49-F238E27FC236}">
                <a16:creationId xmlns:a16="http://schemas.microsoft.com/office/drawing/2014/main" id="{A831BDFB-92D6-8E90-A837-3D624DD37D4F}"/>
              </a:ext>
            </a:extLst>
          </p:cNvPr>
          <p:cNvSpPr/>
          <p:nvPr/>
        </p:nvSpPr>
        <p:spPr>
          <a:xfrm>
            <a:off x="850434" y="1900863"/>
            <a:ext cx="7452828" cy="1091231"/>
          </a:xfrm>
          <a:prstGeom prst="roundRect">
            <a:avLst/>
          </a:prstGeom>
          <a:noFill/>
          <a:ln w="38100">
            <a:solidFill>
              <a:srgbClr val="C6D9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AB8B3C-E32A-60F5-010F-96FD6F78F6A3}"/>
              </a:ext>
            </a:extLst>
          </p:cNvPr>
          <p:cNvSpPr txBox="1"/>
          <p:nvPr/>
        </p:nvSpPr>
        <p:spPr>
          <a:xfrm>
            <a:off x="1257582" y="1700808"/>
            <a:ext cx="85137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CAD9E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모호성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549B06-A4F2-D385-ED04-408A1B6820F2}"/>
              </a:ext>
            </a:extLst>
          </p:cNvPr>
          <p:cNvSpPr txBox="1"/>
          <p:nvPr/>
        </p:nvSpPr>
        <p:spPr>
          <a:xfrm>
            <a:off x="934056" y="2132856"/>
            <a:ext cx="7314338" cy="509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표현의 </a:t>
            </a:r>
            <a:r>
              <a:rPr lang="ko-KR" altLang="en-US" sz="2000" dirty="0" err="1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중의성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문장 내 정보 부족으로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4602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83768" y="2551180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83768" y="3847324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3767" y="2226352"/>
            <a:ext cx="4392488" cy="153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300" normalizeH="0" baseline="0" noProof="0" dirty="0">
                <a:ln>
                  <a:noFill/>
                </a:ln>
                <a:solidFill>
                  <a:srgbClr val="28517A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THANK YOU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47664" y="1628800"/>
            <a:ext cx="786418" cy="674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46203" y="2239014"/>
            <a:ext cx="439983" cy="3578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79713" y="2559119"/>
            <a:ext cx="504056" cy="4399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72277" y="3847324"/>
            <a:ext cx="504056" cy="4399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76333" y="3617487"/>
            <a:ext cx="333591" cy="3064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059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자연어의 특징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52FA604-5F68-FCD9-F1A4-CA9D6FA727D5}"/>
              </a:ext>
            </a:extLst>
          </p:cNvPr>
          <p:cNvSpPr/>
          <p:nvPr/>
        </p:nvSpPr>
        <p:spPr>
          <a:xfrm>
            <a:off x="866034" y="3454472"/>
            <a:ext cx="7450382" cy="28548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550B63-3D44-AE07-9C07-A9219AF1C7DF}"/>
              </a:ext>
            </a:extLst>
          </p:cNvPr>
          <p:cNvSpPr txBox="1"/>
          <p:nvPr/>
        </p:nvSpPr>
        <p:spPr>
          <a:xfrm>
            <a:off x="1257582" y="3269806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예시</a:t>
            </a:r>
          </a:p>
        </p:txBody>
      </p:sp>
      <p:pic>
        <p:nvPicPr>
          <p:cNvPr id="18" name="Object 2">
            <a:extLst>
              <a:ext uri="{FF2B5EF4-FFF2-40B4-BE49-F238E27FC236}">
                <a16:creationId xmlns:a16="http://schemas.microsoft.com/office/drawing/2014/main" id="{AD0CFDDD-501A-1923-04C0-AAECDC5EB3C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4830" y="3869773"/>
            <a:ext cx="267344" cy="3869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36EBA5-BE0F-749C-3CB8-3C8BA856F5E8}"/>
              </a:ext>
            </a:extLst>
          </p:cNvPr>
          <p:cNvSpPr txBox="1"/>
          <p:nvPr/>
        </p:nvSpPr>
        <p:spPr>
          <a:xfrm>
            <a:off x="1763688" y="3783469"/>
            <a:ext cx="3099595" cy="509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나는 정환이를 안 때렸다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.”</a:t>
            </a:r>
          </a:p>
        </p:txBody>
      </p:sp>
      <p:sp>
        <p:nvSpPr>
          <p:cNvPr id="11" name="사각형: 둥근 모서리 8">
            <a:extLst>
              <a:ext uri="{FF2B5EF4-FFF2-40B4-BE49-F238E27FC236}">
                <a16:creationId xmlns:a16="http://schemas.microsoft.com/office/drawing/2014/main" id="{DB2B5F59-70E2-4C96-57CE-D507E061E83D}"/>
              </a:ext>
            </a:extLst>
          </p:cNvPr>
          <p:cNvSpPr/>
          <p:nvPr/>
        </p:nvSpPr>
        <p:spPr>
          <a:xfrm>
            <a:off x="850434" y="1900863"/>
            <a:ext cx="7452828" cy="1091231"/>
          </a:xfrm>
          <a:prstGeom prst="roundRect">
            <a:avLst/>
          </a:prstGeom>
          <a:noFill/>
          <a:ln w="38100">
            <a:solidFill>
              <a:srgbClr val="C6D9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20E00A-EA64-E806-175E-13288E057E6D}"/>
              </a:ext>
            </a:extLst>
          </p:cNvPr>
          <p:cNvSpPr txBox="1"/>
          <p:nvPr/>
        </p:nvSpPr>
        <p:spPr>
          <a:xfrm>
            <a:off x="1257582" y="1700808"/>
            <a:ext cx="85137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CAD9E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모호성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A6E4B-AAFA-F2A8-EC73-7BA1C4C164B8}"/>
              </a:ext>
            </a:extLst>
          </p:cNvPr>
          <p:cNvSpPr txBox="1"/>
          <p:nvPr/>
        </p:nvSpPr>
        <p:spPr>
          <a:xfrm>
            <a:off x="934056" y="2132856"/>
            <a:ext cx="7314338" cy="509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표현의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중의성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문장 내 </a:t>
            </a:r>
            <a:r>
              <a:rPr lang="ko-KR" altLang="en-US" sz="20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 부족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7807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자연어의 특징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52FA604-5F68-FCD9-F1A4-CA9D6FA727D5}"/>
              </a:ext>
            </a:extLst>
          </p:cNvPr>
          <p:cNvSpPr/>
          <p:nvPr/>
        </p:nvSpPr>
        <p:spPr>
          <a:xfrm>
            <a:off x="866034" y="3454471"/>
            <a:ext cx="7450382" cy="28811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550B63-3D44-AE07-9C07-A9219AF1C7DF}"/>
              </a:ext>
            </a:extLst>
          </p:cNvPr>
          <p:cNvSpPr txBox="1"/>
          <p:nvPr/>
        </p:nvSpPr>
        <p:spPr>
          <a:xfrm>
            <a:off x="1257582" y="3269806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예시</a:t>
            </a:r>
          </a:p>
        </p:txBody>
      </p:sp>
      <p:grpSp>
        <p:nvGrpSpPr>
          <p:cNvPr id="11" name="그룹 1007">
            <a:extLst>
              <a:ext uri="{FF2B5EF4-FFF2-40B4-BE49-F238E27FC236}">
                <a16:creationId xmlns:a16="http://schemas.microsoft.com/office/drawing/2014/main" id="{E91341CA-7878-1F2F-7734-342D2C1B61FC}"/>
              </a:ext>
            </a:extLst>
          </p:cNvPr>
          <p:cNvGrpSpPr/>
          <p:nvPr/>
        </p:nvGrpSpPr>
        <p:grpSpPr>
          <a:xfrm>
            <a:off x="2577632" y="4544386"/>
            <a:ext cx="263397" cy="422819"/>
            <a:chOff x="7598223" y="5172736"/>
            <a:chExt cx="1292712" cy="2216187"/>
          </a:xfrm>
        </p:grpSpPr>
        <p:pic>
          <p:nvPicPr>
            <p:cNvPr id="14" name="Object 20">
              <a:extLst>
                <a:ext uri="{FF2B5EF4-FFF2-40B4-BE49-F238E27FC236}">
                  <a16:creationId xmlns:a16="http://schemas.microsoft.com/office/drawing/2014/main" id="{DAF71879-C050-9479-27A0-99355D868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AC1F20F-AE03-DA5A-4287-FDEB28934575}"/>
              </a:ext>
            </a:extLst>
          </p:cNvPr>
          <p:cNvSpPr txBox="1"/>
          <p:nvPr/>
        </p:nvSpPr>
        <p:spPr>
          <a:xfrm>
            <a:off x="2709331" y="4477761"/>
            <a:ext cx="3763787" cy="509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여러가지 경우로 해석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 수 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BDF6FF-01B2-D88E-57BD-F838F54CB207}"/>
              </a:ext>
            </a:extLst>
          </p:cNvPr>
          <p:cNvSpPr txBox="1"/>
          <p:nvPr/>
        </p:nvSpPr>
        <p:spPr>
          <a:xfrm>
            <a:off x="1763688" y="3783469"/>
            <a:ext cx="3099595" cy="509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나는 정환이를 안 때렸다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066390-CC0E-F6C4-DCFF-3B22B67CE437}"/>
              </a:ext>
            </a:extLst>
          </p:cNvPr>
          <p:cNvSpPr txBox="1"/>
          <p:nvPr/>
        </p:nvSpPr>
        <p:spPr>
          <a:xfrm>
            <a:off x="3921877" y="5045586"/>
            <a:ext cx="4394539" cy="10307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정환이는 맞았지만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때린 사람이 내가 아니다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나는 누군가를 때렸지만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그게 정환이는 아니다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나는 누군가를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때린적도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없고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정환이도 맞은 적이 없다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24" name="Object 38">
            <a:extLst>
              <a:ext uri="{FF2B5EF4-FFF2-40B4-BE49-F238E27FC236}">
                <a16:creationId xmlns:a16="http://schemas.microsoft.com/office/drawing/2014/main" id="{6A76EFE7-F31C-9BDE-7971-E1FAE0E8F2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598656">
            <a:off x="3425025" y="5240931"/>
            <a:ext cx="417644" cy="205379"/>
          </a:xfrm>
          <a:prstGeom prst="rect">
            <a:avLst/>
          </a:prstGeom>
        </p:spPr>
      </p:pic>
      <p:pic>
        <p:nvPicPr>
          <p:cNvPr id="18" name="Object 2">
            <a:extLst>
              <a:ext uri="{FF2B5EF4-FFF2-40B4-BE49-F238E27FC236}">
                <a16:creationId xmlns:a16="http://schemas.microsoft.com/office/drawing/2014/main" id="{70D1BADC-835E-B89C-345F-630EA57708F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4830" y="3869773"/>
            <a:ext cx="267344" cy="386939"/>
          </a:xfrm>
          <a:prstGeom prst="rect">
            <a:avLst/>
          </a:prstGeom>
        </p:spPr>
      </p:pic>
      <p:sp>
        <p:nvSpPr>
          <p:cNvPr id="30" name="사각형: 둥근 모서리 8">
            <a:extLst>
              <a:ext uri="{FF2B5EF4-FFF2-40B4-BE49-F238E27FC236}">
                <a16:creationId xmlns:a16="http://schemas.microsoft.com/office/drawing/2014/main" id="{08664150-A42D-FCC0-BD1B-405F2FC3CB05}"/>
              </a:ext>
            </a:extLst>
          </p:cNvPr>
          <p:cNvSpPr/>
          <p:nvPr/>
        </p:nvSpPr>
        <p:spPr>
          <a:xfrm>
            <a:off x="850434" y="1900863"/>
            <a:ext cx="7452828" cy="1091231"/>
          </a:xfrm>
          <a:prstGeom prst="roundRect">
            <a:avLst/>
          </a:prstGeom>
          <a:noFill/>
          <a:ln w="38100">
            <a:solidFill>
              <a:srgbClr val="C6D9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9EEBA4-0499-DE8C-9FA2-D105A3EDDA10}"/>
              </a:ext>
            </a:extLst>
          </p:cNvPr>
          <p:cNvSpPr txBox="1"/>
          <p:nvPr/>
        </p:nvSpPr>
        <p:spPr>
          <a:xfrm>
            <a:off x="1257582" y="1700808"/>
            <a:ext cx="85137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CAD9E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모호성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7A5E8C-A631-EDE7-94B5-B7757A37C298}"/>
              </a:ext>
            </a:extLst>
          </p:cNvPr>
          <p:cNvSpPr txBox="1"/>
          <p:nvPr/>
        </p:nvSpPr>
        <p:spPr>
          <a:xfrm>
            <a:off x="934056" y="2132856"/>
            <a:ext cx="7314338" cy="509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표현의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중의성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문장 내 </a:t>
            </a:r>
            <a:r>
              <a:rPr lang="ko-KR" altLang="en-US" sz="20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 부족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564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자연어의 특징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52FA604-5F68-FCD9-F1A4-CA9D6FA727D5}"/>
              </a:ext>
            </a:extLst>
          </p:cNvPr>
          <p:cNvSpPr/>
          <p:nvPr/>
        </p:nvSpPr>
        <p:spPr>
          <a:xfrm>
            <a:off x="866034" y="3454472"/>
            <a:ext cx="7450382" cy="28548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550B63-3D44-AE07-9C07-A9219AF1C7DF}"/>
              </a:ext>
            </a:extLst>
          </p:cNvPr>
          <p:cNvSpPr txBox="1"/>
          <p:nvPr/>
        </p:nvSpPr>
        <p:spPr>
          <a:xfrm>
            <a:off x="1257582" y="3269806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예시</a:t>
            </a:r>
          </a:p>
        </p:txBody>
      </p:sp>
      <p:sp>
        <p:nvSpPr>
          <p:cNvPr id="22" name="사각형: 둥근 모서리 8">
            <a:extLst>
              <a:ext uri="{FF2B5EF4-FFF2-40B4-BE49-F238E27FC236}">
                <a16:creationId xmlns:a16="http://schemas.microsoft.com/office/drawing/2014/main" id="{C8F6B457-9035-794D-54C8-C840C4DEC88C}"/>
              </a:ext>
            </a:extLst>
          </p:cNvPr>
          <p:cNvSpPr/>
          <p:nvPr/>
        </p:nvSpPr>
        <p:spPr>
          <a:xfrm>
            <a:off x="844538" y="1900049"/>
            <a:ext cx="7452828" cy="1091231"/>
          </a:xfrm>
          <a:prstGeom prst="roundRect">
            <a:avLst/>
          </a:prstGeom>
          <a:noFill/>
          <a:ln w="38100">
            <a:solidFill>
              <a:srgbClr val="D7E4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EE0067-EB07-8001-9815-DB016AACEEBC}"/>
              </a:ext>
            </a:extLst>
          </p:cNvPr>
          <p:cNvSpPr txBox="1"/>
          <p:nvPr/>
        </p:nvSpPr>
        <p:spPr>
          <a:xfrm>
            <a:off x="1225333" y="1737176"/>
            <a:ext cx="10826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rgbClr val="D7E4B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불연속성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1CFF89-E09C-692F-9AA0-9A4F1101D085}"/>
              </a:ext>
            </a:extLst>
          </p:cNvPr>
          <p:cNvSpPr txBox="1"/>
          <p:nvPr/>
        </p:nvSpPr>
        <p:spPr>
          <a:xfrm>
            <a:off x="983028" y="2137286"/>
            <a:ext cx="7314338" cy="509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형태가 유사한 두 단어라도 완전히 다른 의미를 가질 수 있음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451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자연어의 특징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52FA604-5F68-FCD9-F1A4-CA9D6FA727D5}"/>
              </a:ext>
            </a:extLst>
          </p:cNvPr>
          <p:cNvSpPr/>
          <p:nvPr/>
        </p:nvSpPr>
        <p:spPr>
          <a:xfrm>
            <a:off x="866034" y="3454472"/>
            <a:ext cx="7450382" cy="28548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550B63-3D44-AE07-9C07-A9219AF1C7DF}"/>
              </a:ext>
            </a:extLst>
          </p:cNvPr>
          <p:cNvSpPr txBox="1"/>
          <p:nvPr/>
        </p:nvSpPr>
        <p:spPr>
          <a:xfrm>
            <a:off x="1257582" y="3269806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예시</a:t>
            </a:r>
          </a:p>
        </p:txBody>
      </p:sp>
      <p:grpSp>
        <p:nvGrpSpPr>
          <p:cNvPr id="11" name="그룹 1007">
            <a:extLst>
              <a:ext uri="{FF2B5EF4-FFF2-40B4-BE49-F238E27FC236}">
                <a16:creationId xmlns:a16="http://schemas.microsoft.com/office/drawing/2014/main" id="{E91341CA-7878-1F2F-7734-342D2C1B61FC}"/>
              </a:ext>
            </a:extLst>
          </p:cNvPr>
          <p:cNvGrpSpPr/>
          <p:nvPr/>
        </p:nvGrpSpPr>
        <p:grpSpPr>
          <a:xfrm>
            <a:off x="1785703" y="4297461"/>
            <a:ext cx="263397" cy="422819"/>
            <a:chOff x="7598223" y="5172736"/>
            <a:chExt cx="1292712" cy="2216187"/>
          </a:xfrm>
        </p:grpSpPr>
        <p:pic>
          <p:nvPicPr>
            <p:cNvPr id="14" name="Object 20">
              <a:extLst>
                <a:ext uri="{FF2B5EF4-FFF2-40B4-BE49-F238E27FC236}">
                  <a16:creationId xmlns:a16="http://schemas.microsoft.com/office/drawing/2014/main" id="{DAF71879-C050-9479-27A0-99355D868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36EBA5-BE0F-749C-3CB8-3C8BA856F5E8}"/>
              </a:ext>
            </a:extLst>
          </p:cNvPr>
          <p:cNvSpPr txBox="1"/>
          <p:nvPr/>
        </p:nvSpPr>
        <p:spPr>
          <a:xfrm>
            <a:off x="2987824" y="3660180"/>
            <a:ext cx="3099595" cy="509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“batch”  ≠  “catch”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1F20F-AE03-DA5A-4287-FDEB28934575}"/>
              </a:ext>
            </a:extLst>
          </p:cNvPr>
          <p:cNvSpPr txBox="1"/>
          <p:nvPr/>
        </p:nvSpPr>
        <p:spPr>
          <a:xfrm>
            <a:off x="1924540" y="4236764"/>
            <a:ext cx="5820664" cy="8043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한글자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차이로 형태가 유사하지만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뜻은 전혀 다름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	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82D3C4-6967-E1F6-B043-0B099C6E6F29}"/>
              </a:ext>
            </a:extLst>
          </p:cNvPr>
          <p:cNvSpPr txBox="1"/>
          <p:nvPr/>
        </p:nvSpPr>
        <p:spPr>
          <a:xfrm>
            <a:off x="3059832" y="4791807"/>
            <a:ext cx="5820664" cy="13538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	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반대로 이미지 데이터에서는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	(255, 0, 0)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(254, 0, 0)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	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모두 빨간색 픽셀임으로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	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유사성 판단 가능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6" name="Object 38">
            <a:extLst>
              <a:ext uri="{FF2B5EF4-FFF2-40B4-BE49-F238E27FC236}">
                <a16:creationId xmlns:a16="http://schemas.microsoft.com/office/drawing/2014/main" id="{E3325F7A-9A3C-F940-1F0F-C631E9B40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598656">
            <a:off x="4440510" y="4938461"/>
            <a:ext cx="417644" cy="205379"/>
          </a:xfrm>
          <a:prstGeom prst="rect">
            <a:avLst/>
          </a:prstGeom>
        </p:spPr>
      </p:pic>
      <p:sp>
        <p:nvSpPr>
          <p:cNvPr id="12" name="사각형: 둥근 모서리 8">
            <a:extLst>
              <a:ext uri="{FF2B5EF4-FFF2-40B4-BE49-F238E27FC236}">
                <a16:creationId xmlns:a16="http://schemas.microsoft.com/office/drawing/2014/main" id="{407C8877-319A-4F88-C69D-720614E3B1B7}"/>
              </a:ext>
            </a:extLst>
          </p:cNvPr>
          <p:cNvSpPr/>
          <p:nvPr/>
        </p:nvSpPr>
        <p:spPr>
          <a:xfrm>
            <a:off x="844538" y="1900049"/>
            <a:ext cx="7452828" cy="1091231"/>
          </a:xfrm>
          <a:prstGeom prst="roundRect">
            <a:avLst/>
          </a:prstGeom>
          <a:noFill/>
          <a:ln w="38100">
            <a:solidFill>
              <a:srgbClr val="D7E4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F9F6A3-E612-05DF-3AC3-925F1F6DEAE0}"/>
              </a:ext>
            </a:extLst>
          </p:cNvPr>
          <p:cNvSpPr txBox="1"/>
          <p:nvPr/>
        </p:nvSpPr>
        <p:spPr>
          <a:xfrm>
            <a:off x="983028" y="2137286"/>
            <a:ext cx="7314338" cy="509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형태가 유사한 두 단어라도 완전히 다른 의미를 가질 수 있음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A818B2-0ECD-375D-6B4D-AAD28ABA8419}"/>
              </a:ext>
            </a:extLst>
          </p:cNvPr>
          <p:cNvSpPr txBox="1"/>
          <p:nvPr/>
        </p:nvSpPr>
        <p:spPr>
          <a:xfrm>
            <a:off x="1225333" y="1737176"/>
            <a:ext cx="10826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2000">
                <a:solidFill>
                  <a:srgbClr val="D7E4B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불연속성</a:t>
            </a:r>
            <a:endParaRPr lang="ko-KR" altLang="en-US" sz="2000" dirty="0">
              <a:solidFill>
                <a:srgbClr val="D7E4B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76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자연어의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1026" name="Picture 2" descr="AI는 “너, 참 잘났다, 잘났어”를 어떻게 판단할 수 있나">
            <a:extLst>
              <a:ext uri="{FF2B5EF4-FFF2-40B4-BE49-F238E27FC236}">
                <a16:creationId xmlns:a16="http://schemas.microsoft.com/office/drawing/2014/main" id="{74CBA08F-5B68-CA2C-FB29-70250D5A33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6"/>
          <a:stretch/>
        </p:blipFill>
        <p:spPr bwMode="auto">
          <a:xfrm>
            <a:off x="1331640" y="1715968"/>
            <a:ext cx="6267450" cy="288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F37006-1720-C5B9-C451-7D3AB9A370E0}"/>
              </a:ext>
            </a:extLst>
          </p:cNvPr>
          <p:cNvSpPr txBox="1"/>
          <p:nvPr/>
        </p:nvSpPr>
        <p:spPr>
          <a:xfrm>
            <a:off x="1436829" y="4945360"/>
            <a:ext cx="6192688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 데이터를 모델의 입력으로 사용하기 위해서는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앞선 특성을 반영하여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변환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해야 함</a:t>
            </a:r>
          </a:p>
        </p:txBody>
      </p:sp>
      <p:sp>
        <p:nvSpPr>
          <p:cNvPr id="9" name="Google Shape;131;p6">
            <a:extLst>
              <a:ext uri="{FF2B5EF4-FFF2-40B4-BE49-F238E27FC236}">
                <a16:creationId xmlns:a16="http://schemas.microsoft.com/office/drawing/2014/main" id="{5E75F2F2-42BA-8226-B423-56F7EB1D126A}"/>
              </a:ext>
            </a:extLst>
          </p:cNvPr>
          <p:cNvSpPr/>
          <p:nvPr/>
        </p:nvSpPr>
        <p:spPr>
          <a:xfrm>
            <a:off x="911422" y="4869160"/>
            <a:ext cx="7243502" cy="124018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custGeom>
                    <a:avLst/>
                    <a:gdLst>
                      <a:gd name="connsiteX0" fmla="*/ 0 w 5904656"/>
                      <a:gd name="connsiteY0" fmla="*/ 285870 h 1715186"/>
                      <a:gd name="connsiteX1" fmla="*/ 285870 w 5904656"/>
                      <a:gd name="connsiteY1" fmla="*/ 0 h 1715186"/>
                      <a:gd name="connsiteX2" fmla="*/ 899155 w 5904656"/>
                      <a:gd name="connsiteY2" fmla="*/ 0 h 1715186"/>
                      <a:gd name="connsiteX3" fmla="*/ 1672428 w 5904656"/>
                      <a:gd name="connsiteY3" fmla="*/ 0 h 1715186"/>
                      <a:gd name="connsiteX4" fmla="*/ 2392372 w 5904656"/>
                      <a:gd name="connsiteY4" fmla="*/ 0 h 1715186"/>
                      <a:gd name="connsiteX5" fmla="*/ 2898999 w 5904656"/>
                      <a:gd name="connsiteY5" fmla="*/ 0 h 1715186"/>
                      <a:gd name="connsiteX6" fmla="*/ 3512284 w 5904656"/>
                      <a:gd name="connsiteY6" fmla="*/ 0 h 1715186"/>
                      <a:gd name="connsiteX7" fmla="*/ 4232228 w 5904656"/>
                      <a:gd name="connsiteY7" fmla="*/ 0 h 1715186"/>
                      <a:gd name="connsiteX8" fmla="*/ 4738855 w 5904656"/>
                      <a:gd name="connsiteY8" fmla="*/ 0 h 1715186"/>
                      <a:gd name="connsiteX9" fmla="*/ 5618786 w 5904656"/>
                      <a:gd name="connsiteY9" fmla="*/ 0 h 1715186"/>
                      <a:gd name="connsiteX10" fmla="*/ 5904656 w 5904656"/>
                      <a:gd name="connsiteY10" fmla="*/ 285870 h 1715186"/>
                      <a:gd name="connsiteX11" fmla="*/ 5904656 w 5904656"/>
                      <a:gd name="connsiteY11" fmla="*/ 846159 h 1715186"/>
                      <a:gd name="connsiteX12" fmla="*/ 5904656 w 5904656"/>
                      <a:gd name="connsiteY12" fmla="*/ 1429316 h 1715186"/>
                      <a:gd name="connsiteX13" fmla="*/ 5618786 w 5904656"/>
                      <a:gd name="connsiteY13" fmla="*/ 1715186 h 1715186"/>
                      <a:gd name="connsiteX14" fmla="*/ 5058830 w 5904656"/>
                      <a:gd name="connsiteY14" fmla="*/ 1715186 h 1715186"/>
                      <a:gd name="connsiteX15" fmla="*/ 4338886 w 5904656"/>
                      <a:gd name="connsiteY15" fmla="*/ 1715186 h 1715186"/>
                      <a:gd name="connsiteX16" fmla="*/ 3672272 w 5904656"/>
                      <a:gd name="connsiteY16" fmla="*/ 1715186 h 1715186"/>
                      <a:gd name="connsiteX17" fmla="*/ 3058986 w 5904656"/>
                      <a:gd name="connsiteY17" fmla="*/ 1715186 h 1715186"/>
                      <a:gd name="connsiteX18" fmla="*/ 2339043 w 5904656"/>
                      <a:gd name="connsiteY18" fmla="*/ 1715186 h 1715186"/>
                      <a:gd name="connsiteX19" fmla="*/ 1619099 w 5904656"/>
                      <a:gd name="connsiteY19" fmla="*/ 1715186 h 1715186"/>
                      <a:gd name="connsiteX20" fmla="*/ 1112472 w 5904656"/>
                      <a:gd name="connsiteY20" fmla="*/ 1715186 h 1715186"/>
                      <a:gd name="connsiteX21" fmla="*/ 285870 w 5904656"/>
                      <a:gd name="connsiteY21" fmla="*/ 1715186 h 1715186"/>
                      <a:gd name="connsiteX22" fmla="*/ 0 w 5904656"/>
                      <a:gd name="connsiteY22" fmla="*/ 1429316 h 1715186"/>
                      <a:gd name="connsiteX23" fmla="*/ 0 w 5904656"/>
                      <a:gd name="connsiteY23" fmla="*/ 857593 h 1715186"/>
                      <a:gd name="connsiteX24" fmla="*/ 0 w 5904656"/>
                      <a:gd name="connsiteY24" fmla="*/ 285870 h 1715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904656" h="1715186" extrusionOk="0">
                        <a:moveTo>
                          <a:pt x="0" y="285870"/>
                        </a:moveTo>
                        <a:cubicBezTo>
                          <a:pt x="12786" y="126176"/>
                          <a:pt x="154783" y="15604"/>
                          <a:pt x="285870" y="0"/>
                        </a:cubicBezTo>
                        <a:cubicBezTo>
                          <a:pt x="434190" y="15975"/>
                          <a:pt x="599653" y="10918"/>
                          <a:pt x="899155" y="0"/>
                        </a:cubicBezTo>
                        <a:cubicBezTo>
                          <a:pt x="1198658" y="-10918"/>
                          <a:pt x="1300961" y="-11555"/>
                          <a:pt x="1672428" y="0"/>
                        </a:cubicBezTo>
                        <a:cubicBezTo>
                          <a:pt x="2043895" y="11555"/>
                          <a:pt x="2220036" y="-18725"/>
                          <a:pt x="2392372" y="0"/>
                        </a:cubicBezTo>
                        <a:cubicBezTo>
                          <a:pt x="2564708" y="18725"/>
                          <a:pt x="2749404" y="-5849"/>
                          <a:pt x="2898999" y="0"/>
                        </a:cubicBezTo>
                        <a:cubicBezTo>
                          <a:pt x="3048594" y="5849"/>
                          <a:pt x="3366831" y="-12226"/>
                          <a:pt x="3512284" y="0"/>
                        </a:cubicBezTo>
                        <a:cubicBezTo>
                          <a:pt x="3657738" y="12226"/>
                          <a:pt x="4081787" y="30248"/>
                          <a:pt x="4232228" y="0"/>
                        </a:cubicBezTo>
                        <a:cubicBezTo>
                          <a:pt x="4382669" y="-30248"/>
                          <a:pt x="4604763" y="-9267"/>
                          <a:pt x="4738855" y="0"/>
                        </a:cubicBezTo>
                        <a:cubicBezTo>
                          <a:pt x="4872947" y="9267"/>
                          <a:pt x="5234730" y="-2519"/>
                          <a:pt x="5618786" y="0"/>
                        </a:cubicBezTo>
                        <a:cubicBezTo>
                          <a:pt x="5775274" y="34466"/>
                          <a:pt x="5923535" y="123759"/>
                          <a:pt x="5904656" y="285870"/>
                        </a:cubicBezTo>
                        <a:cubicBezTo>
                          <a:pt x="5909083" y="419672"/>
                          <a:pt x="5916373" y="625692"/>
                          <a:pt x="5904656" y="846159"/>
                        </a:cubicBezTo>
                        <a:cubicBezTo>
                          <a:pt x="5892939" y="1066626"/>
                          <a:pt x="5914641" y="1285710"/>
                          <a:pt x="5904656" y="1429316"/>
                        </a:cubicBezTo>
                        <a:cubicBezTo>
                          <a:pt x="5883065" y="1601705"/>
                          <a:pt x="5776944" y="1727212"/>
                          <a:pt x="5618786" y="1715186"/>
                        </a:cubicBezTo>
                        <a:cubicBezTo>
                          <a:pt x="5384696" y="1706977"/>
                          <a:pt x="5231567" y="1700132"/>
                          <a:pt x="5058830" y="1715186"/>
                        </a:cubicBezTo>
                        <a:cubicBezTo>
                          <a:pt x="4886093" y="1730240"/>
                          <a:pt x="4671393" y="1722407"/>
                          <a:pt x="4338886" y="1715186"/>
                        </a:cubicBezTo>
                        <a:cubicBezTo>
                          <a:pt x="4006379" y="1707965"/>
                          <a:pt x="3881170" y="1748091"/>
                          <a:pt x="3672272" y="1715186"/>
                        </a:cubicBezTo>
                        <a:cubicBezTo>
                          <a:pt x="3463374" y="1682281"/>
                          <a:pt x="3247509" y="1726996"/>
                          <a:pt x="3058986" y="1715186"/>
                        </a:cubicBezTo>
                        <a:cubicBezTo>
                          <a:pt x="2870463" y="1703376"/>
                          <a:pt x="2672597" y="1750750"/>
                          <a:pt x="2339043" y="1715186"/>
                        </a:cubicBezTo>
                        <a:cubicBezTo>
                          <a:pt x="2005489" y="1679622"/>
                          <a:pt x="1976653" y="1730860"/>
                          <a:pt x="1619099" y="1715186"/>
                        </a:cubicBezTo>
                        <a:cubicBezTo>
                          <a:pt x="1261545" y="1699512"/>
                          <a:pt x="1263813" y="1706341"/>
                          <a:pt x="1112472" y="1715186"/>
                        </a:cubicBezTo>
                        <a:cubicBezTo>
                          <a:pt x="961131" y="1724031"/>
                          <a:pt x="697195" y="1738897"/>
                          <a:pt x="285870" y="1715186"/>
                        </a:cubicBezTo>
                        <a:cubicBezTo>
                          <a:pt x="131182" y="1719864"/>
                          <a:pt x="-9465" y="1596048"/>
                          <a:pt x="0" y="1429316"/>
                        </a:cubicBezTo>
                        <a:cubicBezTo>
                          <a:pt x="28397" y="1260235"/>
                          <a:pt x="-18662" y="1113257"/>
                          <a:pt x="0" y="857593"/>
                        </a:cubicBezTo>
                        <a:cubicBezTo>
                          <a:pt x="18662" y="601929"/>
                          <a:pt x="9800" y="503307"/>
                          <a:pt x="0" y="28587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24899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자연어의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Google Shape;138;p6">
            <a:extLst>
              <a:ext uri="{FF2B5EF4-FFF2-40B4-BE49-F238E27FC236}">
                <a16:creationId xmlns:a16="http://schemas.microsoft.com/office/drawing/2014/main" id="{1F2893AB-44D7-42DB-37ED-8C8AA031D514}"/>
              </a:ext>
            </a:extLst>
          </p:cNvPr>
          <p:cNvSpPr/>
          <p:nvPr/>
        </p:nvSpPr>
        <p:spPr>
          <a:xfrm>
            <a:off x="467544" y="1819426"/>
            <a:ext cx="8208912" cy="106139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6DD336-E3D7-29AC-E9BA-10B8E7B886BB}"/>
              </a:ext>
            </a:extLst>
          </p:cNvPr>
          <p:cNvSpPr txBox="1"/>
          <p:nvPr/>
        </p:nvSpPr>
        <p:spPr>
          <a:xfrm>
            <a:off x="863588" y="2053920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 데이터의 의미를 분석할 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필요하지 않은 부분을 처리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 작업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7C2F38-B248-D5BA-D50C-85823F85A297}"/>
              </a:ext>
            </a:extLst>
          </p:cNvPr>
          <p:cNvSpPr txBox="1"/>
          <p:nvPr/>
        </p:nvSpPr>
        <p:spPr>
          <a:xfrm>
            <a:off x="677205" y="1488777"/>
            <a:ext cx="187220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정제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(Cleaning)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ED26C04-7D00-01ED-651D-71336F4CB79E}"/>
              </a:ext>
            </a:extLst>
          </p:cNvPr>
          <p:cNvSpPr/>
          <p:nvPr/>
        </p:nvSpPr>
        <p:spPr>
          <a:xfrm>
            <a:off x="467544" y="3454472"/>
            <a:ext cx="8208912" cy="28548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8A80DC-4166-9606-E502-F51B031018CB}"/>
              </a:ext>
            </a:extLst>
          </p:cNvPr>
          <p:cNvSpPr txBox="1"/>
          <p:nvPr/>
        </p:nvSpPr>
        <p:spPr>
          <a:xfrm>
            <a:off x="940024" y="3273304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예시</a:t>
            </a:r>
          </a:p>
        </p:txBody>
      </p:sp>
      <p:pic>
        <p:nvPicPr>
          <p:cNvPr id="19" name="Object 14">
            <a:extLst>
              <a:ext uri="{FF2B5EF4-FFF2-40B4-BE49-F238E27FC236}">
                <a16:creationId xmlns:a16="http://schemas.microsoft.com/office/drawing/2014/main" id="{665B1DBB-F5FA-37CF-9E81-F53092C850B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0774" y="4045764"/>
            <a:ext cx="277716" cy="400028"/>
          </a:xfrm>
          <a:prstGeom prst="rect">
            <a:avLst/>
          </a:prstGeom>
        </p:spPr>
      </p:pic>
      <p:pic>
        <p:nvPicPr>
          <p:cNvPr id="20" name="Object 2">
            <a:extLst>
              <a:ext uri="{FF2B5EF4-FFF2-40B4-BE49-F238E27FC236}">
                <a16:creationId xmlns:a16="http://schemas.microsoft.com/office/drawing/2014/main" id="{8BB47F7E-4554-8DCD-FC53-1987DC49E6C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960" y="5198683"/>
            <a:ext cx="267344" cy="3869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40CA38-0E5A-B7D2-3EBF-A622D1AD87FB}"/>
              </a:ext>
            </a:extLst>
          </p:cNvPr>
          <p:cNvSpPr txBox="1"/>
          <p:nvPr/>
        </p:nvSpPr>
        <p:spPr>
          <a:xfrm>
            <a:off x="1571092" y="3999493"/>
            <a:ext cx="295232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불용어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stopword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제거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EA6EFF-E0BD-B261-2C24-6D122B68360E}"/>
              </a:ext>
            </a:extLst>
          </p:cNvPr>
          <p:cNvSpPr txBox="1"/>
          <p:nvPr/>
        </p:nvSpPr>
        <p:spPr>
          <a:xfrm>
            <a:off x="1004422" y="5096932"/>
            <a:ext cx="295232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대소문자 제거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243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자연어의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Google Shape;138;p6">
            <a:extLst>
              <a:ext uri="{FF2B5EF4-FFF2-40B4-BE49-F238E27FC236}">
                <a16:creationId xmlns:a16="http://schemas.microsoft.com/office/drawing/2014/main" id="{1F2893AB-44D7-42DB-37ED-8C8AA031D514}"/>
              </a:ext>
            </a:extLst>
          </p:cNvPr>
          <p:cNvSpPr/>
          <p:nvPr/>
        </p:nvSpPr>
        <p:spPr>
          <a:xfrm>
            <a:off x="467544" y="1819426"/>
            <a:ext cx="8208912" cy="106139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7C2F38-B248-D5BA-D50C-85823F85A297}"/>
              </a:ext>
            </a:extLst>
          </p:cNvPr>
          <p:cNvSpPr txBox="1"/>
          <p:nvPr/>
        </p:nvSpPr>
        <p:spPr>
          <a:xfrm>
            <a:off x="677205" y="1488777"/>
            <a:ext cx="187220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정제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(Cleaning)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ED26C04-7D00-01ED-651D-71336F4CB79E}"/>
              </a:ext>
            </a:extLst>
          </p:cNvPr>
          <p:cNvSpPr/>
          <p:nvPr/>
        </p:nvSpPr>
        <p:spPr>
          <a:xfrm>
            <a:off x="467544" y="3454472"/>
            <a:ext cx="8208912" cy="28548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8A80DC-4166-9606-E502-F51B031018CB}"/>
              </a:ext>
            </a:extLst>
          </p:cNvPr>
          <p:cNvSpPr txBox="1"/>
          <p:nvPr/>
        </p:nvSpPr>
        <p:spPr>
          <a:xfrm>
            <a:off x="940024" y="3273304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예시</a:t>
            </a:r>
          </a:p>
        </p:txBody>
      </p:sp>
      <p:pic>
        <p:nvPicPr>
          <p:cNvPr id="19" name="Object 14">
            <a:extLst>
              <a:ext uri="{FF2B5EF4-FFF2-40B4-BE49-F238E27FC236}">
                <a16:creationId xmlns:a16="http://schemas.microsoft.com/office/drawing/2014/main" id="{665B1DBB-F5FA-37CF-9E81-F53092C850B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0774" y="4045764"/>
            <a:ext cx="277716" cy="4000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225287-ACF8-5B33-70EB-FA2D8A56A755}"/>
              </a:ext>
            </a:extLst>
          </p:cNvPr>
          <p:cNvSpPr txBox="1"/>
          <p:nvPr/>
        </p:nvSpPr>
        <p:spPr>
          <a:xfrm>
            <a:off x="1655676" y="4569179"/>
            <a:ext cx="75968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접미사 등 문장 내에서 자주 등장하지만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 의미 분석에 거의 기여하지 않는 단어 제거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00F1BF-5C63-4A05-D3E8-F994ABEBA398}"/>
              </a:ext>
            </a:extLst>
          </p:cNvPr>
          <p:cNvSpPr txBox="1"/>
          <p:nvPr/>
        </p:nvSpPr>
        <p:spPr>
          <a:xfrm>
            <a:off x="1571092" y="3999493"/>
            <a:ext cx="295232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불용어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stopword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제거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EAED9-85A6-CF8A-B028-8D17D8AF3EE3}"/>
              </a:ext>
            </a:extLst>
          </p:cNvPr>
          <p:cNvSpPr txBox="1"/>
          <p:nvPr/>
        </p:nvSpPr>
        <p:spPr>
          <a:xfrm>
            <a:off x="863588" y="2053920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 데이터의 의미를 분석할 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필요하지 않은 부분을 처리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 작업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02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0584" y="1875104"/>
            <a:ext cx="7920880" cy="4290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755576" y="1739943"/>
            <a:ext cx="7920880" cy="117649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2073616"/>
            <a:ext cx="6984776" cy="342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sz="2800" b="1" spc="3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</a:t>
            </a:r>
            <a:endParaRPr lang="en-US" altLang="ko-KR" sz="2800" b="1" spc="3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R="0" lvl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spc="300" noProof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RNN</a:t>
            </a:r>
          </a:p>
          <a:p>
            <a:pPr marR="0" lvl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spc="300" noProof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RNN </a:t>
            </a:r>
            <a:r>
              <a:rPr lang="ko-KR" altLang="en-US" sz="2800" b="1" spc="300" noProof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모델의 응용</a:t>
            </a:r>
            <a:endParaRPr lang="en-US" altLang="ko-KR" sz="2800" b="1" spc="300" noProof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R="0" lvl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spc="300" noProof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en-US" altLang="ko-KR" sz="2800" b="1" spc="300" noProof="0" dirty="0" err="1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eXplainable</a:t>
            </a:r>
            <a:r>
              <a:rPr lang="en-US" altLang="ko-KR" sz="2800" b="1" spc="300" noProof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AI (XAI)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15816" y="476672"/>
            <a:ext cx="3456384" cy="1157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300" normalizeH="0" baseline="0" noProof="0" dirty="0">
                <a:ln>
                  <a:noFill/>
                </a:ln>
                <a:solidFill>
                  <a:srgbClr val="28517A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</a:t>
            </a:r>
            <a:endParaRPr kumimoji="0" lang="ko-KR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00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자연어의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Google Shape;138;p6">
            <a:extLst>
              <a:ext uri="{FF2B5EF4-FFF2-40B4-BE49-F238E27FC236}">
                <a16:creationId xmlns:a16="http://schemas.microsoft.com/office/drawing/2014/main" id="{1F2893AB-44D7-42DB-37ED-8C8AA031D514}"/>
              </a:ext>
            </a:extLst>
          </p:cNvPr>
          <p:cNvSpPr/>
          <p:nvPr/>
        </p:nvSpPr>
        <p:spPr>
          <a:xfrm>
            <a:off x="467544" y="1819426"/>
            <a:ext cx="8208912" cy="106139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7C2F38-B248-D5BA-D50C-85823F85A297}"/>
              </a:ext>
            </a:extLst>
          </p:cNvPr>
          <p:cNvSpPr txBox="1"/>
          <p:nvPr/>
        </p:nvSpPr>
        <p:spPr>
          <a:xfrm>
            <a:off x="677205" y="1488777"/>
            <a:ext cx="187220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정제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(Cleaning)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ED26C04-7D00-01ED-651D-71336F4CB79E}"/>
              </a:ext>
            </a:extLst>
          </p:cNvPr>
          <p:cNvSpPr/>
          <p:nvPr/>
        </p:nvSpPr>
        <p:spPr>
          <a:xfrm>
            <a:off x="467544" y="3454472"/>
            <a:ext cx="8208912" cy="28548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8A80DC-4166-9606-E502-F51B031018CB}"/>
              </a:ext>
            </a:extLst>
          </p:cNvPr>
          <p:cNvSpPr txBox="1"/>
          <p:nvPr/>
        </p:nvSpPr>
        <p:spPr>
          <a:xfrm>
            <a:off x="940024" y="3273304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40CA38-0E5A-B7D2-3EBF-A622D1AD87FB}"/>
              </a:ext>
            </a:extLst>
          </p:cNvPr>
          <p:cNvSpPr txBox="1"/>
          <p:nvPr/>
        </p:nvSpPr>
        <p:spPr>
          <a:xfrm>
            <a:off x="1004422" y="3987269"/>
            <a:ext cx="295232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대소문자 제거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25287-ACF8-5B33-70EB-FA2D8A56A755}"/>
                  </a:ext>
                </a:extLst>
              </p:cNvPr>
              <p:cNvSpPr txBox="1"/>
              <p:nvPr/>
            </p:nvSpPr>
            <p:spPr>
              <a:xfrm>
                <a:off x="1655676" y="4569179"/>
                <a:ext cx="7596844" cy="971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“He is 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동환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” 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 “he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is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 동환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”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대문자와 소문자가 의미 분석에 영향을 주지 않는 경우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25287-ACF8-5B33-70EB-FA2D8A56A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676" y="4569179"/>
                <a:ext cx="7596844" cy="971292"/>
              </a:xfrm>
              <a:prstGeom prst="rect">
                <a:avLst/>
              </a:prstGeom>
              <a:blipFill>
                <a:blip r:embed="rId3"/>
                <a:stretch>
                  <a:fillRect l="-883" b="-10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Object 2">
            <a:extLst>
              <a:ext uri="{FF2B5EF4-FFF2-40B4-BE49-F238E27FC236}">
                <a16:creationId xmlns:a16="http://schemas.microsoft.com/office/drawing/2014/main" id="{13274088-7B70-E2B3-4252-B9F67318EBC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5960" y="4050173"/>
            <a:ext cx="267344" cy="3869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470DCA-F0D0-EC9C-FA9A-EFE41CD0A013}"/>
              </a:ext>
            </a:extLst>
          </p:cNvPr>
          <p:cNvSpPr txBox="1"/>
          <p:nvPr/>
        </p:nvSpPr>
        <p:spPr>
          <a:xfrm>
            <a:off x="4836584" y="4050173"/>
            <a:ext cx="3340639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정제 대상이 되는 전체 문장 데이터 집합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코퍼스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(Corpus)</a:t>
            </a:r>
          </a:p>
        </p:txBody>
      </p:sp>
      <p:pic>
        <p:nvPicPr>
          <p:cNvPr id="16" name="Object 38">
            <a:extLst>
              <a:ext uri="{FF2B5EF4-FFF2-40B4-BE49-F238E27FC236}">
                <a16:creationId xmlns:a16="http://schemas.microsoft.com/office/drawing/2014/main" id="{D2F462B7-58B9-6526-4EFB-5B5CA696A4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131394">
            <a:off x="4757920" y="4320819"/>
            <a:ext cx="417644" cy="2005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05E9CF-60BB-5F66-F73F-6EB3DA7B1893}"/>
              </a:ext>
            </a:extLst>
          </p:cNvPr>
          <p:cNvSpPr txBox="1"/>
          <p:nvPr/>
        </p:nvSpPr>
        <p:spPr>
          <a:xfrm>
            <a:off x="863588" y="2053920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 데이터의 의미를 분석할 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필요하지 않은 부분을 처리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 작업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9058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38;p6">
            <a:extLst>
              <a:ext uri="{FF2B5EF4-FFF2-40B4-BE49-F238E27FC236}">
                <a16:creationId xmlns:a16="http://schemas.microsoft.com/office/drawing/2014/main" id="{30D0E42B-E742-38CD-809C-CF20CF025261}"/>
              </a:ext>
            </a:extLst>
          </p:cNvPr>
          <p:cNvSpPr/>
          <p:nvPr/>
        </p:nvSpPr>
        <p:spPr>
          <a:xfrm>
            <a:off x="467544" y="1819426"/>
            <a:ext cx="8208912" cy="106139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자연어의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6DD336-E3D7-29AC-E9BA-10B8E7B886BB}"/>
              </a:ext>
            </a:extLst>
          </p:cNvPr>
          <p:cNvSpPr txBox="1"/>
          <p:nvPr/>
        </p:nvSpPr>
        <p:spPr>
          <a:xfrm>
            <a:off x="863588" y="2053920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문장을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의미를 가지는 최소 단위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잘게 쪼개는 과정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7C2F38-B248-D5BA-D50C-85823F85A297}"/>
              </a:ext>
            </a:extLst>
          </p:cNvPr>
          <p:cNvSpPr txBox="1"/>
          <p:nvPr/>
        </p:nvSpPr>
        <p:spPr>
          <a:xfrm>
            <a:off x="678724" y="1491897"/>
            <a:ext cx="263908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토큰화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(Tokenization)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7" name="Object 38">
            <a:extLst>
              <a:ext uri="{FF2B5EF4-FFF2-40B4-BE49-F238E27FC236}">
                <a16:creationId xmlns:a16="http://schemas.microsoft.com/office/drawing/2014/main" id="{B594FCC9-D2C1-77F2-5119-E6C4CED90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254270">
            <a:off x="3460626" y="2544237"/>
            <a:ext cx="362873" cy="2519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AEEDF9-71FC-1BD5-9397-B009BB4BBCA8}"/>
              </a:ext>
            </a:extLst>
          </p:cNvPr>
          <p:cNvSpPr txBox="1"/>
          <p:nvPr/>
        </p:nvSpPr>
        <p:spPr>
          <a:xfrm>
            <a:off x="2467630" y="2501800"/>
            <a:ext cx="3340639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토큰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337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38;p6">
            <a:extLst>
              <a:ext uri="{FF2B5EF4-FFF2-40B4-BE49-F238E27FC236}">
                <a16:creationId xmlns:a16="http://schemas.microsoft.com/office/drawing/2014/main" id="{3FFB3834-D2F2-0247-1D90-E816FF9B59FF}"/>
              </a:ext>
            </a:extLst>
          </p:cNvPr>
          <p:cNvSpPr/>
          <p:nvPr/>
        </p:nvSpPr>
        <p:spPr>
          <a:xfrm>
            <a:off x="467544" y="1819426"/>
            <a:ext cx="8208912" cy="106139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자연어의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7C2F38-B248-D5BA-D50C-85823F85A297}"/>
              </a:ext>
            </a:extLst>
          </p:cNvPr>
          <p:cNvSpPr txBox="1"/>
          <p:nvPr/>
        </p:nvSpPr>
        <p:spPr>
          <a:xfrm>
            <a:off x="678724" y="1491897"/>
            <a:ext cx="263908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토큰화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(Tokenization)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7" name="Object 38">
            <a:extLst>
              <a:ext uri="{FF2B5EF4-FFF2-40B4-BE49-F238E27FC236}">
                <a16:creationId xmlns:a16="http://schemas.microsoft.com/office/drawing/2014/main" id="{B594FCC9-D2C1-77F2-5119-E6C4CED90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254270">
            <a:off x="3460626" y="2544237"/>
            <a:ext cx="362873" cy="2519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AEEDF9-71FC-1BD5-9397-B009BB4BBCA8}"/>
              </a:ext>
            </a:extLst>
          </p:cNvPr>
          <p:cNvSpPr txBox="1"/>
          <p:nvPr/>
        </p:nvSpPr>
        <p:spPr>
          <a:xfrm>
            <a:off x="2467630" y="2501800"/>
            <a:ext cx="3340639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토큰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Tokenizers: How machines read">
            <a:extLst>
              <a:ext uri="{FF2B5EF4-FFF2-40B4-BE49-F238E27FC236}">
                <a16:creationId xmlns:a16="http://schemas.microsoft.com/office/drawing/2014/main" id="{69254C37-BEC2-9405-FF2B-6720D2D0C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95"/>
          <a:stretch/>
        </p:blipFill>
        <p:spPr bwMode="auto">
          <a:xfrm>
            <a:off x="1156045" y="3040796"/>
            <a:ext cx="6763458" cy="21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955CD70-2519-F0F2-C3F7-ACBDE33C8571}"/>
              </a:ext>
            </a:extLst>
          </p:cNvPr>
          <p:cNvSpPr/>
          <p:nvPr/>
        </p:nvSpPr>
        <p:spPr>
          <a:xfrm>
            <a:off x="433318" y="5251483"/>
            <a:ext cx="8208912" cy="10227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39D17-804D-B35F-C9A4-CE922C827958}"/>
              </a:ext>
            </a:extLst>
          </p:cNvPr>
          <p:cNvSpPr txBox="1"/>
          <p:nvPr/>
        </p:nvSpPr>
        <p:spPr>
          <a:xfrm>
            <a:off x="865570" y="5438044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문장이라도 여러 기준에 따라 다양한 방식으로 토큰화 가능함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그룹 1007">
            <a:extLst>
              <a:ext uri="{FF2B5EF4-FFF2-40B4-BE49-F238E27FC236}">
                <a16:creationId xmlns:a16="http://schemas.microsoft.com/office/drawing/2014/main" id="{7D06D6C2-063C-9610-8C77-A24864569D08}"/>
              </a:ext>
            </a:extLst>
          </p:cNvPr>
          <p:cNvGrpSpPr/>
          <p:nvPr/>
        </p:nvGrpSpPr>
        <p:grpSpPr>
          <a:xfrm>
            <a:off x="731889" y="5040074"/>
            <a:ext cx="263397" cy="422819"/>
            <a:chOff x="7598223" y="5172736"/>
            <a:chExt cx="1292712" cy="2216187"/>
          </a:xfrm>
        </p:grpSpPr>
        <p:pic>
          <p:nvPicPr>
            <p:cNvPr id="14" name="Object 20">
              <a:extLst>
                <a:ext uri="{FF2B5EF4-FFF2-40B4-BE49-F238E27FC236}">
                  <a16:creationId xmlns:a16="http://schemas.microsoft.com/office/drawing/2014/main" id="{91D182CE-E295-1009-DE30-4B334C385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7236B40-0322-6815-94B8-2B18DABD33CE}"/>
              </a:ext>
            </a:extLst>
          </p:cNvPr>
          <p:cNvSpPr txBox="1"/>
          <p:nvPr/>
        </p:nvSpPr>
        <p:spPr>
          <a:xfrm>
            <a:off x="863588" y="2053920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문장을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의미를 가지는 최소 단위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잘게 쪼개는 과정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677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38;p6">
            <a:extLst>
              <a:ext uri="{FF2B5EF4-FFF2-40B4-BE49-F238E27FC236}">
                <a16:creationId xmlns:a16="http://schemas.microsoft.com/office/drawing/2014/main" id="{3FFB3834-D2F2-0247-1D90-E816FF9B59FF}"/>
              </a:ext>
            </a:extLst>
          </p:cNvPr>
          <p:cNvSpPr/>
          <p:nvPr/>
        </p:nvSpPr>
        <p:spPr>
          <a:xfrm>
            <a:off x="467544" y="1819426"/>
            <a:ext cx="8208912" cy="106139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자연어의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7C2F38-B248-D5BA-D50C-85823F85A297}"/>
              </a:ext>
            </a:extLst>
          </p:cNvPr>
          <p:cNvSpPr txBox="1"/>
          <p:nvPr/>
        </p:nvSpPr>
        <p:spPr>
          <a:xfrm>
            <a:off x="678724" y="1491897"/>
            <a:ext cx="263908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토큰화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(Tokenization)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7" name="Object 38">
            <a:extLst>
              <a:ext uri="{FF2B5EF4-FFF2-40B4-BE49-F238E27FC236}">
                <a16:creationId xmlns:a16="http://schemas.microsoft.com/office/drawing/2014/main" id="{B594FCC9-D2C1-77F2-5119-E6C4CED90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254270">
            <a:off x="3460626" y="2544237"/>
            <a:ext cx="362873" cy="2519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AEEDF9-71FC-1BD5-9397-B009BB4BBCA8}"/>
              </a:ext>
            </a:extLst>
          </p:cNvPr>
          <p:cNvSpPr txBox="1"/>
          <p:nvPr/>
        </p:nvSpPr>
        <p:spPr>
          <a:xfrm>
            <a:off x="2467630" y="2501800"/>
            <a:ext cx="3340639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토큰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Tokenizers: How machines read">
            <a:extLst>
              <a:ext uri="{FF2B5EF4-FFF2-40B4-BE49-F238E27FC236}">
                <a16:creationId xmlns:a16="http://schemas.microsoft.com/office/drawing/2014/main" id="{69254C37-BEC2-9405-FF2B-6720D2D0C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95"/>
          <a:stretch/>
        </p:blipFill>
        <p:spPr bwMode="auto">
          <a:xfrm>
            <a:off x="1156045" y="3040796"/>
            <a:ext cx="6763458" cy="21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955CD70-2519-F0F2-C3F7-ACBDE33C8571}"/>
              </a:ext>
            </a:extLst>
          </p:cNvPr>
          <p:cNvSpPr/>
          <p:nvPr/>
        </p:nvSpPr>
        <p:spPr>
          <a:xfrm>
            <a:off x="433318" y="5251483"/>
            <a:ext cx="8208912" cy="10227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39D17-804D-B35F-C9A4-CE922C827958}"/>
              </a:ext>
            </a:extLst>
          </p:cNvPr>
          <p:cNvSpPr txBox="1"/>
          <p:nvPr/>
        </p:nvSpPr>
        <p:spPr>
          <a:xfrm>
            <a:off x="865570" y="5438044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문장이라도 여러 기준에 따라 다양한 방식으로 토큰화 가능함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그룹 1007">
            <a:extLst>
              <a:ext uri="{FF2B5EF4-FFF2-40B4-BE49-F238E27FC236}">
                <a16:creationId xmlns:a16="http://schemas.microsoft.com/office/drawing/2014/main" id="{7D06D6C2-063C-9610-8C77-A24864569D08}"/>
              </a:ext>
            </a:extLst>
          </p:cNvPr>
          <p:cNvGrpSpPr/>
          <p:nvPr/>
        </p:nvGrpSpPr>
        <p:grpSpPr>
          <a:xfrm>
            <a:off x="731889" y="5040074"/>
            <a:ext cx="263397" cy="422819"/>
            <a:chOff x="7598223" y="5172736"/>
            <a:chExt cx="1292712" cy="2216187"/>
          </a:xfrm>
        </p:grpSpPr>
        <p:pic>
          <p:nvPicPr>
            <p:cNvPr id="14" name="Object 20">
              <a:extLst>
                <a:ext uri="{FF2B5EF4-FFF2-40B4-BE49-F238E27FC236}">
                  <a16:creationId xmlns:a16="http://schemas.microsoft.com/office/drawing/2014/main" id="{91D182CE-E295-1009-DE30-4B334C385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7236B40-0322-6815-94B8-2B18DABD33CE}"/>
              </a:ext>
            </a:extLst>
          </p:cNvPr>
          <p:cNvSpPr txBox="1"/>
          <p:nvPr/>
        </p:nvSpPr>
        <p:spPr>
          <a:xfrm>
            <a:off x="863588" y="2053920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문장을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의미를 가지는 최소 단위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잘게 쪼개는 과정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241AAC-9C41-A68D-E325-462C171D9B59}"/>
              </a:ext>
            </a:extLst>
          </p:cNvPr>
          <p:cNvSpPr/>
          <p:nvPr/>
        </p:nvSpPr>
        <p:spPr>
          <a:xfrm>
            <a:off x="-24720" y="-287505"/>
            <a:ext cx="9212452" cy="718685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F182F2-2496-F456-9255-84A1273FA162}"/>
              </a:ext>
            </a:extLst>
          </p:cNvPr>
          <p:cNvSpPr txBox="1"/>
          <p:nvPr/>
        </p:nvSpPr>
        <p:spPr>
          <a:xfrm>
            <a:off x="430442" y="1681029"/>
            <a:ext cx="82089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의미를 가지는 최소 단위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</a:t>
            </a:r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목적에 따라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정의에 따라 달라질 수 있기  때문에</a:t>
            </a:r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문장이라도 </a:t>
            </a:r>
            <a:r>
              <a:rPr lang="ko-KR" altLang="en-US" sz="24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 기준에 따라 다양한 방식으로 토큰화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가능함</a:t>
            </a:r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9" name="그래픽 18" descr="전구">
            <a:extLst>
              <a:ext uri="{FF2B5EF4-FFF2-40B4-BE49-F238E27FC236}">
                <a16:creationId xmlns:a16="http://schemas.microsoft.com/office/drawing/2014/main" id="{DB083B1A-F6D9-DD6B-A1BC-EB4DF55BD0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46370" y="555072"/>
            <a:ext cx="1051260" cy="10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06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38;p6">
            <a:extLst>
              <a:ext uri="{FF2B5EF4-FFF2-40B4-BE49-F238E27FC236}">
                <a16:creationId xmlns:a16="http://schemas.microsoft.com/office/drawing/2014/main" id="{3FFB3834-D2F2-0247-1D90-E816FF9B59FF}"/>
              </a:ext>
            </a:extLst>
          </p:cNvPr>
          <p:cNvSpPr/>
          <p:nvPr/>
        </p:nvSpPr>
        <p:spPr>
          <a:xfrm>
            <a:off x="467544" y="1819426"/>
            <a:ext cx="8208912" cy="106139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자연어의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7C2F38-B248-D5BA-D50C-85823F85A297}"/>
              </a:ext>
            </a:extLst>
          </p:cNvPr>
          <p:cNvSpPr txBox="1"/>
          <p:nvPr/>
        </p:nvSpPr>
        <p:spPr>
          <a:xfrm>
            <a:off x="678724" y="1491897"/>
            <a:ext cx="263908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토큰화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(Tokenization)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7" name="Object 38">
            <a:extLst>
              <a:ext uri="{FF2B5EF4-FFF2-40B4-BE49-F238E27FC236}">
                <a16:creationId xmlns:a16="http://schemas.microsoft.com/office/drawing/2014/main" id="{B594FCC9-D2C1-77F2-5119-E6C4CED90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254270">
            <a:off x="3460626" y="2544237"/>
            <a:ext cx="362873" cy="2519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AEEDF9-71FC-1BD5-9397-B009BB4BBCA8}"/>
              </a:ext>
            </a:extLst>
          </p:cNvPr>
          <p:cNvSpPr txBox="1"/>
          <p:nvPr/>
        </p:nvSpPr>
        <p:spPr>
          <a:xfrm>
            <a:off x="2467630" y="2501800"/>
            <a:ext cx="3340639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토큰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Tokenizers: How machines read">
            <a:extLst>
              <a:ext uri="{FF2B5EF4-FFF2-40B4-BE49-F238E27FC236}">
                <a16:creationId xmlns:a16="http://schemas.microsoft.com/office/drawing/2014/main" id="{69254C37-BEC2-9405-FF2B-6720D2D0C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95"/>
          <a:stretch/>
        </p:blipFill>
        <p:spPr bwMode="auto">
          <a:xfrm>
            <a:off x="1156045" y="3040796"/>
            <a:ext cx="6763458" cy="21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955CD70-2519-F0F2-C3F7-ACBDE33C8571}"/>
              </a:ext>
            </a:extLst>
          </p:cNvPr>
          <p:cNvSpPr/>
          <p:nvPr/>
        </p:nvSpPr>
        <p:spPr>
          <a:xfrm>
            <a:off x="433318" y="5251483"/>
            <a:ext cx="8208912" cy="10227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39D17-804D-B35F-C9A4-CE922C827958}"/>
              </a:ext>
            </a:extLst>
          </p:cNvPr>
          <p:cNvSpPr txBox="1"/>
          <p:nvPr/>
        </p:nvSpPr>
        <p:spPr>
          <a:xfrm>
            <a:off x="865570" y="5438044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문장이라도 여러 기준에 따라 다양한 방식으로 토큰화 가능함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그룹 1007">
            <a:extLst>
              <a:ext uri="{FF2B5EF4-FFF2-40B4-BE49-F238E27FC236}">
                <a16:creationId xmlns:a16="http://schemas.microsoft.com/office/drawing/2014/main" id="{7D06D6C2-063C-9610-8C77-A24864569D08}"/>
              </a:ext>
            </a:extLst>
          </p:cNvPr>
          <p:cNvGrpSpPr/>
          <p:nvPr/>
        </p:nvGrpSpPr>
        <p:grpSpPr>
          <a:xfrm>
            <a:off x="731889" y="5040074"/>
            <a:ext cx="263397" cy="422819"/>
            <a:chOff x="7598223" y="5172736"/>
            <a:chExt cx="1292712" cy="2216187"/>
          </a:xfrm>
        </p:grpSpPr>
        <p:pic>
          <p:nvPicPr>
            <p:cNvPr id="14" name="Object 20">
              <a:extLst>
                <a:ext uri="{FF2B5EF4-FFF2-40B4-BE49-F238E27FC236}">
                  <a16:creationId xmlns:a16="http://schemas.microsoft.com/office/drawing/2014/main" id="{91D182CE-E295-1009-DE30-4B334C385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7236B40-0322-6815-94B8-2B18DABD33CE}"/>
              </a:ext>
            </a:extLst>
          </p:cNvPr>
          <p:cNvSpPr txBox="1"/>
          <p:nvPr/>
        </p:nvSpPr>
        <p:spPr>
          <a:xfrm>
            <a:off x="863588" y="2053920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문장을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의미를 가지는 최소 단위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잘게 쪼개는 과정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B498D6-22E7-DD8A-0956-8047277EC226}"/>
              </a:ext>
            </a:extLst>
          </p:cNvPr>
          <p:cNvSpPr/>
          <p:nvPr/>
        </p:nvSpPr>
        <p:spPr>
          <a:xfrm>
            <a:off x="-41168" y="-320051"/>
            <a:ext cx="9212452" cy="718685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래픽 19" descr="전구">
            <a:extLst>
              <a:ext uri="{FF2B5EF4-FFF2-40B4-BE49-F238E27FC236}">
                <a16:creationId xmlns:a16="http://schemas.microsoft.com/office/drawing/2014/main" id="{6930AD1E-336F-A88F-460A-9CE656F32C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46370" y="555072"/>
            <a:ext cx="1051260" cy="10512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233312-6700-0D70-AF3D-6FFFF200D824}"/>
              </a:ext>
            </a:extLst>
          </p:cNvPr>
          <p:cNvSpPr txBox="1"/>
          <p:nvPr/>
        </p:nvSpPr>
        <p:spPr>
          <a:xfrm>
            <a:off x="430442" y="1681029"/>
            <a:ext cx="8208911" cy="410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의미를 가지는 최소 단위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</a:t>
            </a:r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목적에 따라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정의에 따라 달라질 수 있기  때문에</a:t>
            </a:r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문장이라도 </a:t>
            </a:r>
            <a:r>
              <a:rPr lang="ko-KR" altLang="en-US" sz="24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 기준에 따라 다양한 방식으로 토큰화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가능함</a:t>
            </a:r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기준이 명확히 정해져 있지 않은 만큼</a:t>
            </a:r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필요에 따라 방법을 잘 선택해야 함</a:t>
            </a:r>
            <a:endParaRPr lang="ko-KR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E8B6527-A7D1-6420-0362-F059061D511F}"/>
              </a:ext>
            </a:extLst>
          </p:cNvPr>
          <p:cNvCxnSpPr>
            <a:cxnSpLocks/>
          </p:cNvCxnSpPr>
          <p:nvPr/>
        </p:nvCxnSpPr>
        <p:spPr>
          <a:xfrm>
            <a:off x="4572000" y="3844793"/>
            <a:ext cx="0" cy="592319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604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38;p6">
            <a:extLst>
              <a:ext uri="{FF2B5EF4-FFF2-40B4-BE49-F238E27FC236}">
                <a16:creationId xmlns:a16="http://schemas.microsoft.com/office/drawing/2014/main" id="{3FFB3834-D2F2-0247-1D90-E816FF9B59FF}"/>
              </a:ext>
            </a:extLst>
          </p:cNvPr>
          <p:cNvSpPr/>
          <p:nvPr/>
        </p:nvSpPr>
        <p:spPr>
          <a:xfrm>
            <a:off x="467544" y="1819426"/>
            <a:ext cx="8208912" cy="106139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Word Vector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6DD336-E3D7-29AC-E9BA-10B8E7B886BB}"/>
              </a:ext>
            </a:extLst>
          </p:cNvPr>
          <p:cNvSpPr txBox="1"/>
          <p:nvPr/>
        </p:nvSpPr>
        <p:spPr>
          <a:xfrm>
            <a:off x="863588" y="2053920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서로 다른 단어들의 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중복을 허용하지 않고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모아 놓은 집합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7C2F38-B248-D5BA-D50C-85823F85A297}"/>
              </a:ext>
            </a:extLst>
          </p:cNvPr>
          <p:cNvSpPr txBox="1"/>
          <p:nvPr/>
        </p:nvSpPr>
        <p:spPr>
          <a:xfrm>
            <a:off x="323528" y="1509709"/>
            <a:ext cx="353109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단어 집합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(Vocabulary)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pic>
        <p:nvPicPr>
          <p:cNvPr id="19" name="Object 38">
            <a:extLst>
              <a:ext uri="{FF2B5EF4-FFF2-40B4-BE49-F238E27FC236}">
                <a16:creationId xmlns:a16="http://schemas.microsoft.com/office/drawing/2014/main" id="{B8AE1ED6-94D8-075F-3CE8-DF32C6F681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785633">
            <a:off x="3427947" y="2736054"/>
            <a:ext cx="585239" cy="4062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E77377-A4DB-220C-285F-B5F193750ED5}"/>
              </a:ext>
            </a:extLst>
          </p:cNvPr>
          <p:cNvSpPr txBox="1"/>
          <p:nvPr/>
        </p:nvSpPr>
        <p:spPr>
          <a:xfrm>
            <a:off x="3521098" y="2927511"/>
            <a:ext cx="4922174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이산적인 단어의 의미를 표현하기 위해서 만들어진 것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1" name="그룹 1026">
            <a:extLst>
              <a:ext uri="{FF2B5EF4-FFF2-40B4-BE49-F238E27FC236}">
                <a16:creationId xmlns:a16="http://schemas.microsoft.com/office/drawing/2014/main" id="{1E1AD5A0-3010-5404-012D-D64D6CB13045}"/>
              </a:ext>
            </a:extLst>
          </p:cNvPr>
          <p:cNvGrpSpPr/>
          <p:nvPr/>
        </p:nvGrpSpPr>
        <p:grpSpPr>
          <a:xfrm>
            <a:off x="6156176" y="4907603"/>
            <a:ext cx="396044" cy="465613"/>
            <a:chOff x="6489923" y="3991796"/>
            <a:chExt cx="1322142" cy="1537826"/>
          </a:xfrm>
        </p:grpSpPr>
        <p:pic>
          <p:nvPicPr>
            <p:cNvPr id="22" name="Object 77">
              <a:extLst>
                <a:ext uri="{FF2B5EF4-FFF2-40B4-BE49-F238E27FC236}">
                  <a16:creationId xmlns:a16="http://schemas.microsoft.com/office/drawing/2014/main" id="{07D5C94B-5C31-F86A-ECBB-973A996FB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89923" y="3991796"/>
              <a:ext cx="1322142" cy="1537826"/>
            </a:xfrm>
            <a:prstGeom prst="rect">
              <a:avLst/>
            </a:prstGeom>
          </p:spPr>
        </p:pic>
      </p:grpSp>
      <p:pic>
        <p:nvPicPr>
          <p:cNvPr id="1026" name="Picture 2" descr="Dfx0IYuUEAAiuLe">
            <a:extLst>
              <a:ext uri="{FF2B5EF4-FFF2-40B4-BE49-F238E27FC236}">
                <a16:creationId xmlns:a16="http://schemas.microsoft.com/office/drawing/2014/main" id="{60A313C2-3E62-A2EB-1F60-157222B5E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13" y="3898890"/>
            <a:ext cx="2247972" cy="221284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7C1AAB-C60F-BED9-6045-A6B431B29D81}"/>
              </a:ext>
            </a:extLst>
          </p:cNvPr>
          <p:cNvSpPr txBox="1"/>
          <p:nvPr/>
        </p:nvSpPr>
        <p:spPr>
          <a:xfrm>
            <a:off x="5483880" y="5373216"/>
            <a:ext cx="319257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단어를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vector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..?</a:t>
            </a:r>
          </a:p>
        </p:txBody>
      </p:sp>
    </p:spTree>
    <p:extLst>
      <p:ext uri="{BB962C8B-B14F-4D97-AF65-F5344CB8AC3E}">
        <p14:creationId xmlns:p14="http://schemas.microsoft.com/office/powerpoint/2010/main" val="2179866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Word Vector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0CCC2F-04F4-6D2B-45DE-85AA1C9A5B9D}"/>
              </a:ext>
            </a:extLst>
          </p:cNvPr>
          <p:cNvGrpSpPr/>
          <p:nvPr/>
        </p:nvGrpSpPr>
        <p:grpSpPr>
          <a:xfrm>
            <a:off x="467544" y="1495082"/>
            <a:ext cx="8208912" cy="1385738"/>
            <a:chOff x="467544" y="1495082"/>
            <a:chExt cx="8208912" cy="1385738"/>
          </a:xfrm>
        </p:grpSpPr>
        <p:sp>
          <p:nvSpPr>
            <p:cNvPr id="15" name="Google Shape;138;p6">
              <a:extLst>
                <a:ext uri="{FF2B5EF4-FFF2-40B4-BE49-F238E27FC236}">
                  <a16:creationId xmlns:a16="http://schemas.microsoft.com/office/drawing/2014/main" id="{3FFB3834-D2F2-0247-1D90-E816FF9B59FF}"/>
                </a:ext>
              </a:extLst>
            </p:cNvPr>
            <p:cNvSpPr/>
            <p:nvPr/>
          </p:nvSpPr>
          <p:spPr>
            <a:xfrm>
              <a:off x="467544" y="1819426"/>
              <a:ext cx="8208912" cy="1061394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6DD336-E3D7-29AC-E9BA-10B8E7B886BB}"/>
                </a:ext>
              </a:extLst>
            </p:cNvPr>
            <p:cNvSpPr txBox="1"/>
            <p:nvPr/>
          </p:nvSpPr>
          <p:spPr>
            <a:xfrm>
              <a:off x="863588" y="2053920"/>
              <a:ext cx="7596844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</a:t>
              </a: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개의 단어를 각각 </a:t>
              </a:r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</a:t>
              </a: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개의 차원의 벡터로 나타내는 방법</a:t>
              </a:r>
              <a:endPara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7C2F38-B248-D5BA-D50C-85823F85A297}"/>
                </a:ext>
              </a:extLst>
            </p:cNvPr>
            <p:cNvSpPr txBox="1"/>
            <p:nvPr/>
          </p:nvSpPr>
          <p:spPr>
            <a:xfrm>
              <a:off x="517848" y="1495082"/>
              <a:ext cx="2379923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One-hot-vector</a:t>
              </a: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D2461D-445C-6613-E2D0-647CA7D5E9CB}"/>
              </a:ext>
            </a:extLst>
          </p:cNvPr>
          <p:cNvGrpSpPr/>
          <p:nvPr/>
        </p:nvGrpSpPr>
        <p:grpSpPr>
          <a:xfrm>
            <a:off x="467544" y="3221347"/>
            <a:ext cx="8208912" cy="1373723"/>
            <a:chOff x="467544" y="3207405"/>
            <a:chExt cx="8208912" cy="1373723"/>
          </a:xfrm>
        </p:grpSpPr>
        <p:sp>
          <p:nvSpPr>
            <p:cNvPr id="3" name="Google Shape;138;p6">
              <a:extLst>
                <a:ext uri="{FF2B5EF4-FFF2-40B4-BE49-F238E27FC236}">
                  <a16:creationId xmlns:a16="http://schemas.microsoft.com/office/drawing/2014/main" id="{D8964D1D-8AA7-0584-9CA0-D8601D6D9200}"/>
                </a:ext>
              </a:extLst>
            </p:cNvPr>
            <p:cNvSpPr/>
            <p:nvPr/>
          </p:nvSpPr>
          <p:spPr>
            <a:xfrm>
              <a:off x="467544" y="3519734"/>
              <a:ext cx="8208912" cy="1061394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C32DEF-00CA-AB83-0D80-562717C1C48A}"/>
                </a:ext>
              </a:extLst>
            </p:cNvPr>
            <p:cNvSpPr txBox="1"/>
            <p:nvPr/>
          </p:nvSpPr>
          <p:spPr>
            <a:xfrm>
              <a:off x="863588" y="3754228"/>
              <a:ext cx="7596844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사용자가 설정한 값으로 모든 단어의 벡터 표현을 맞춤</a:t>
              </a:r>
              <a:endPara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38D676-E2A3-1756-110F-8C3B11E59747}"/>
                </a:ext>
              </a:extLst>
            </p:cNvPr>
            <p:cNvSpPr txBox="1"/>
            <p:nvPr/>
          </p:nvSpPr>
          <p:spPr>
            <a:xfrm>
              <a:off x="665805" y="3207405"/>
              <a:ext cx="2379923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Embedding Vector</a:t>
              </a: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2828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38;p6">
            <a:extLst>
              <a:ext uri="{FF2B5EF4-FFF2-40B4-BE49-F238E27FC236}">
                <a16:creationId xmlns:a16="http://schemas.microsoft.com/office/drawing/2014/main" id="{3FFB3834-D2F2-0247-1D90-E816FF9B59FF}"/>
              </a:ext>
            </a:extLst>
          </p:cNvPr>
          <p:cNvSpPr/>
          <p:nvPr/>
        </p:nvSpPr>
        <p:spPr>
          <a:xfrm>
            <a:off x="467544" y="1819426"/>
            <a:ext cx="8208912" cy="106139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Word Vector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6DD336-E3D7-29AC-E9BA-10B8E7B886BB}"/>
              </a:ext>
            </a:extLst>
          </p:cNvPr>
          <p:cNvSpPr txBox="1"/>
          <p:nvPr/>
        </p:nvSpPr>
        <p:spPr>
          <a:xfrm>
            <a:off x="863588" y="2053920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단어를 각각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차원의 벡터로 나타내는 방법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7C2F38-B248-D5BA-D50C-85823F85A297}"/>
              </a:ext>
            </a:extLst>
          </p:cNvPr>
          <p:cNvSpPr txBox="1"/>
          <p:nvPr/>
        </p:nvSpPr>
        <p:spPr>
          <a:xfrm>
            <a:off x="517848" y="1495082"/>
            <a:ext cx="237992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One-hot-vector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9" name="Object 38">
            <a:extLst>
              <a:ext uri="{FF2B5EF4-FFF2-40B4-BE49-F238E27FC236}">
                <a16:creationId xmlns:a16="http://schemas.microsoft.com/office/drawing/2014/main" id="{B8AE1ED6-94D8-075F-3CE8-DF32C6F681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254270">
            <a:off x="5990761" y="2616294"/>
            <a:ext cx="585239" cy="4062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E77377-A4DB-220C-285F-B5F193750ED5}"/>
              </a:ext>
            </a:extLst>
          </p:cNvPr>
          <p:cNvSpPr txBox="1"/>
          <p:nvPr/>
        </p:nvSpPr>
        <p:spPr>
          <a:xfrm>
            <a:off x="6412328" y="2805152"/>
            <a:ext cx="2105493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One-hot-encoding</a:t>
            </a:r>
          </a:p>
        </p:txBody>
      </p:sp>
    </p:spTree>
    <p:extLst>
      <p:ext uri="{BB962C8B-B14F-4D97-AF65-F5344CB8AC3E}">
        <p14:creationId xmlns:p14="http://schemas.microsoft.com/office/powerpoint/2010/main" val="65842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38;p6">
            <a:extLst>
              <a:ext uri="{FF2B5EF4-FFF2-40B4-BE49-F238E27FC236}">
                <a16:creationId xmlns:a16="http://schemas.microsoft.com/office/drawing/2014/main" id="{3FFB3834-D2F2-0247-1D90-E816FF9B59FF}"/>
              </a:ext>
            </a:extLst>
          </p:cNvPr>
          <p:cNvSpPr/>
          <p:nvPr/>
        </p:nvSpPr>
        <p:spPr>
          <a:xfrm>
            <a:off x="467544" y="1819426"/>
            <a:ext cx="8208912" cy="106139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Word Vector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6DD336-E3D7-29AC-E9BA-10B8E7B886BB}"/>
              </a:ext>
            </a:extLst>
          </p:cNvPr>
          <p:cNvSpPr txBox="1"/>
          <p:nvPr/>
        </p:nvSpPr>
        <p:spPr>
          <a:xfrm>
            <a:off x="863588" y="2053920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단어를 각각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차원의 벡터로 나타내는 방법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7C2F38-B248-D5BA-D50C-85823F85A297}"/>
              </a:ext>
            </a:extLst>
          </p:cNvPr>
          <p:cNvSpPr txBox="1"/>
          <p:nvPr/>
        </p:nvSpPr>
        <p:spPr>
          <a:xfrm>
            <a:off x="517848" y="1495082"/>
            <a:ext cx="237992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One-hot-vector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사각형: 둥근 모서리 12">
            <a:extLst>
              <a:ext uri="{FF2B5EF4-FFF2-40B4-BE49-F238E27FC236}">
                <a16:creationId xmlns:a16="http://schemas.microsoft.com/office/drawing/2014/main" id="{1D12A14F-8CC6-AD29-233E-5DC5E6305705}"/>
              </a:ext>
            </a:extLst>
          </p:cNvPr>
          <p:cNvSpPr/>
          <p:nvPr/>
        </p:nvSpPr>
        <p:spPr>
          <a:xfrm>
            <a:off x="467544" y="3454472"/>
            <a:ext cx="8208912" cy="28548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11E467-54C7-332A-7833-67144A4F5AC9}"/>
              </a:ext>
            </a:extLst>
          </p:cNvPr>
          <p:cNvSpPr txBox="1"/>
          <p:nvPr/>
        </p:nvSpPr>
        <p:spPr>
          <a:xfrm>
            <a:off x="538848" y="3174186"/>
            <a:ext cx="453720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희소표현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(Sparse representation)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pic>
        <p:nvPicPr>
          <p:cNvPr id="19" name="Object 38">
            <a:extLst>
              <a:ext uri="{FF2B5EF4-FFF2-40B4-BE49-F238E27FC236}">
                <a16:creationId xmlns:a16="http://schemas.microsoft.com/office/drawing/2014/main" id="{B8AE1ED6-94D8-075F-3CE8-DF32C6F681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254270">
            <a:off x="5990761" y="2616294"/>
            <a:ext cx="585239" cy="4062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E77377-A4DB-220C-285F-B5F193750ED5}"/>
              </a:ext>
            </a:extLst>
          </p:cNvPr>
          <p:cNvSpPr txBox="1"/>
          <p:nvPr/>
        </p:nvSpPr>
        <p:spPr>
          <a:xfrm>
            <a:off x="6412328" y="2805152"/>
            <a:ext cx="2105493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One-hot-encoding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E58FF-6D31-8BDB-18EE-4483AB1079A5}"/>
              </a:ext>
            </a:extLst>
          </p:cNvPr>
          <p:cNvSpPr txBox="1"/>
          <p:nvPr/>
        </p:nvSpPr>
        <p:spPr>
          <a:xfrm>
            <a:off x="739352" y="3748517"/>
            <a:ext cx="75968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벡터 또는 행렬의 값을 대부분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표현하는 방법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표현하고 싶은 단어의 </a:t>
            </a:r>
            <a:r>
              <a:rPr lang="en-US" altLang="ko-KR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index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에는 </a:t>
            </a:r>
            <a:r>
              <a:rPr lang="en-US" altLang="ko-KR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1,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나머지는 </a:t>
            </a:r>
            <a:r>
              <a:rPr lang="en-US" altLang="ko-KR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넣음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1F565-2A15-79F3-5640-17D935A97937}"/>
              </a:ext>
            </a:extLst>
          </p:cNvPr>
          <p:cNvSpPr txBox="1"/>
          <p:nvPr/>
        </p:nvSpPr>
        <p:spPr>
          <a:xfrm>
            <a:off x="609640" y="4923025"/>
            <a:ext cx="75968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Hotel = [0 0 0 1 0 0 0 0 0 0]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Motel = [0 0 0 0 0 0 1 0 0 0]</a:t>
            </a:r>
          </a:p>
        </p:txBody>
      </p:sp>
    </p:spTree>
    <p:extLst>
      <p:ext uri="{BB962C8B-B14F-4D97-AF65-F5344CB8AC3E}">
        <p14:creationId xmlns:p14="http://schemas.microsoft.com/office/powerpoint/2010/main" val="271695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38;p6">
            <a:extLst>
              <a:ext uri="{FF2B5EF4-FFF2-40B4-BE49-F238E27FC236}">
                <a16:creationId xmlns:a16="http://schemas.microsoft.com/office/drawing/2014/main" id="{3FFB3834-D2F2-0247-1D90-E816FF9B59FF}"/>
              </a:ext>
            </a:extLst>
          </p:cNvPr>
          <p:cNvSpPr/>
          <p:nvPr/>
        </p:nvSpPr>
        <p:spPr>
          <a:xfrm>
            <a:off x="467544" y="1819426"/>
            <a:ext cx="8208912" cy="106139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Word Vector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6DD336-E3D7-29AC-E9BA-10B8E7B886BB}"/>
              </a:ext>
            </a:extLst>
          </p:cNvPr>
          <p:cNvSpPr txBox="1"/>
          <p:nvPr/>
        </p:nvSpPr>
        <p:spPr>
          <a:xfrm>
            <a:off x="863588" y="2053920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단어를 각각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차원의 벡터로 나타내는 방법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7C2F38-B248-D5BA-D50C-85823F85A297}"/>
              </a:ext>
            </a:extLst>
          </p:cNvPr>
          <p:cNvSpPr txBox="1"/>
          <p:nvPr/>
        </p:nvSpPr>
        <p:spPr>
          <a:xfrm>
            <a:off x="517848" y="1495082"/>
            <a:ext cx="237992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One-hot-vector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사각형: 둥근 모서리 12">
            <a:extLst>
              <a:ext uri="{FF2B5EF4-FFF2-40B4-BE49-F238E27FC236}">
                <a16:creationId xmlns:a16="http://schemas.microsoft.com/office/drawing/2014/main" id="{1D12A14F-8CC6-AD29-233E-5DC5E6305705}"/>
              </a:ext>
            </a:extLst>
          </p:cNvPr>
          <p:cNvSpPr/>
          <p:nvPr/>
        </p:nvSpPr>
        <p:spPr>
          <a:xfrm>
            <a:off x="467544" y="3454472"/>
            <a:ext cx="8208912" cy="28548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11E467-54C7-332A-7833-67144A4F5AC9}"/>
              </a:ext>
            </a:extLst>
          </p:cNvPr>
          <p:cNvSpPr txBox="1"/>
          <p:nvPr/>
        </p:nvSpPr>
        <p:spPr>
          <a:xfrm>
            <a:off x="538848" y="3174186"/>
            <a:ext cx="453720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희소표현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(Sparse representation)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pic>
        <p:nvPicPr>
          <p:cNvPr id="19" name="Object 38">
            <a:extLst>
              <a:ext uri="{FF2B5EF4-FFF2-40B4-BE49-F238E27FC236}">
                <a16:creationId xmlns:a16="http://schemas.microsoft.com/office/drawing/2014/main" id="{B8AE1ED6-94D8-075F-3CE8-DF32C6F681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254270">
            <a:off x="5990761" y="2616294"/>
            <a:ext cx="585239" cy="4062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E77377-A4DB-220C-285F-B5F193750ED5}"/>
              </a:ext>
            </a:extLst>
          </p:cNvPr>
          <p:cNvSpPr txBox="1"/>
          <p:nvPr/>
        </p:nvSpPr>
        <p:spPr>
          <a:xfrm>
            <a:off x="6412328" y="2805152"/>
            <a:ext cx="2105493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One-hot-encoding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E58FF-6D31-8BDB-18EE-4483AB1079A5}"/>
              </a:ext>
            </a:extLst>
          </p:cNvPr>
          <p:cNvSpPr txBox="1"/>
          <p:nvPr/>
        </p:nvSpPr>
        <p:spPr>
          <a:xfrm>
            <a:off x="739352" y="3748517"/>
            <a:ext cx="75968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단어가 서로 직교하여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유사성을 찾을 수 없음</a:t>
            </a:r>
            <a:endParaRPr lang="en-US" altLang="ko-KR" sz="20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단어가 많아졌을 때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공간적 낭비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심하고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차원이 커지는 문제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있음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1F565-2A15-79F3-5640-17D935A97937}"/>
              </a:ext>
            </a:extLst>
          </p:cNvPr>
          <p:cNvSpPr txBox="1"/>
          <p:nvPr/>
        </p:nvSpPr>
        <p:spPr>
          <a:xfrm>
            <a:off x="609640" y="4923025"/>
            <a:ext cx="75968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Hotel = [0 0 0 1 0 0 0 0 0 0]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Motel = [0 0 0 0 0 0 1 0 0 0]</a:t>
            </a:r>
          </a:p>
        </p:txBody>
      </p:sp>
      <p:pic>
        <p:nvPicPr>
          <p:cNvPr id="13" name="Object 38">
            <a:extLst>
              <a:ext uri="{FF2B5EF4-FFF2-40B4-BE49-F238E27FC236}">
                <a16:creationId xmlns:a16="http://schemas.microsoft.com/office/drawing/2014/main" id="{81E1EB4A-D361-42A8-6DB9-15105615268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9672" y="3713675"/>
            <a:ext cx="502755" cy="47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89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67136" y="3358181"/>
            <a:ext cx="5904656" cy="10772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1760240" y="3201270"/>
            <a:ext cx="5908104" cy="98665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5816" y="1047909"/>
            <a:ext cx="3456384" cy="201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spc="300" dirty="0">
                <a:solidFill>
                  <a:srgbClr val="28517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kumimoji="0" lang="ko-KR" altLang="en-US" sz="7200" b="1" i="0" u="none" strike="noStrike" kern="1200" cap="none" spc="300" normalizeH="0" baseline="0" noProof="0" dirty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3688" y="3140968"/>
            <a:ext cx="5904656" cy="105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600" b="1" spc="3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</a:t>
            </a:r>
            <a:endParaRPr kumimoji="0" lang="en-US" altLang="ko-KR" sz="36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479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38;p6">
            <a:extLst>
              <a:ext uri="{FF2B5EF4-FFF2-40B4-BE49-F238E27FC236}">
                <a16:creationId xmlns:a16="http://schemas.microsoft.com/office/drawing/2014/main" id="{3FFB3834-D2F2-0247-1D90-E816FF9B59FF}"/>
              </a:ext>
            </a:extLst>
          </p:cNvPr>
          <p:cNvSpPr/>
          <p:nvPr/>
        </p:nvSpPr>
        <p:spPr>
          <a:xfrm>
            <a:off x="467544" y="1819426"/>
            <a:ext cx="8208912" cy="106139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Word Vector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6DD336-E3D7-29AC-E9BA-10B8E7B886BB}"/>
              </a:ext>
            </a:extLst>
          </p:cNvPr>
          <p:cNvSpPr txBox="1"/>
          <p:nvPr/>
        </p:nvSpPr>
        <p:spPr>
          <a:xfrm>
            <a:off x="863588" y="2053920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설정한 차원크기로 모든 단어의 벡터 표현을 맞추는 방법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7C2F38-B248-D5BA-D50C-85823F85A297}"/>
              </a:ext>
            </a:extLst>
          </p:cNvPr>
          <p:cNvSpPr txBox="1"/>
          <p:nvPr/>
        </p:nvSpPr>
        <p:spPr>
          <a:xfrm>
            <a:off x="665805" y="1510693"/>
            <a:ext cx="237992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Embedding Vector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9" name="Object 38">
            <a:extLst>
              <a:ext uri="{FF2B5EF4-FFF2-40B4-BE49-F238E27FC236}">
                <a16:creationId xmlns:a16="http://schemas.microsoft.com/office/drawing/2014/main" id="{B8AE1ED6-94D8-075F-3CE8-DF32C6F681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254270">
            <a:off x="5990761" y="2616294"/>
            <a:ext cx="585239" cy="4062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E77377-A4DB-220C-285F-B5F193750ED5}"/>
              </a:ext>
            </a:extLst>
          </p:cNvPr>
          <p:cNvSpPr txBox="1"/>
          <p:nvPr/>
        </p:nvSpPr>
        <p:spPr>
          <a:xfrm>
            <a:off x="6412328" y="2805152"/>
            <a:ext cx="2105493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Word Embedding</a:t>
            </a:r>
          </a:p>
        </p:txBody>
      </p:sp>
    </p:spTree>
    <p:extLst>
      <p:ext uri="{BB962C8B-B14F-4D97-AF65-F5344CB8AC3E}">
        <p14:creationId xmlns:p14="http://schemas.microsoft.com/office/powerpoint/2010/main" val="381105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38;p6">
            <a:extLst>
              <a:ext uri="{FF2B5EF4-FFF2-40B4-BE49-F238E27FC236}">
                <a16:creationId xmlns:a16="http://schemas.microsoft.com/office/drawing/2014/main" id="{3FFB3834-D2F2-0247-1D90-E816FF9B59FF}"/>
              </a:ext>
            </a:extLst>
          </p:cNvPr>
          <p:cNvSpPr/>
          <p:nvPr/>
        </p:nvSpPr>
        <p:spPr>
          <a:xfrm>
            <a:off x="467544" y="1819426"/>
            <a:ext cx="8208912" cy="106139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Word Vector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6DD336-E3D7-29AC-E9BA-10B8E7B886BB}"/>
              </a:ext>
            </a:extLst>
          </p:cNvPr>
          <p:cNvSpPr txBox="1"/>
          <p:nvPr/>
        </p:nvSpPr>
        <p:spPr>
          <a:xfrm>
            <a:off x="863588" y="2053920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설정한 차원크기로 모든 단어의 벡터 표현을 맞추는 방법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7C2F38-B248-D5BA-D50C-85823F85A297}"/>
              </a:ext>
            </a:extLst>
          </p:cNvPr>
          <p:cNvSpPr txBox="1"/>
          <p:nvPr/>
        </p:nvSpPr>
        <p:spPr>
          <a:xfrm>
            <a:off x="665805" y="1510693"/>
            <a:ext cx="237992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Embedding Vector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9" name="Object 38">
            <a:extLst>
              <a:ext uri="{FF2B5EF4-FFF2-40B4-BE49-F238E27FC236}">
                <a16:creationId xmlns:a16="http://schemas.microsoft.com/office/drawing/2014/main" id="{B8AE1ED6-94D8-075F-3CE8-DF32C6F681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254270">
            <a:off x="5990761" y="2616294"/>
            <a:ext cx="585239" cy="4062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E77377-A4DB-220C-285F-B5F193750ED5}"/>
              </a:ext>
            </a:extLst>
          </p:cNvPr>
          <p:cNvSpPr txBox="1"/>
          <p:nvPr/>
        </p:nvSpPr>
        <p:spPr>
          <a:xfrm>
            <a:off x="6412328" y="2805152"/>
            <a:ext cx="2105493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Word Embedding</a:t>
            </a:r>
          </a:p>
        </p:txBody>
      </p:sp>
      <p:sp>
        <p:nvSpPr>
          <p:cNvPr id="3" name="사각형: 둥근 모서리 12">
            <a:extLst>
              <a:ext uri="{FF2B5EF4-FFF2-40B4-BE49-F238E27FC236}">
                <a16:creationId xmlns:a16="http://schemas.microsoft.com/office/drawing/2014/main" id="{7603CDB1-75B3-0EB7-53A8-3A8D489F544A}"/>
              </a:ext>
            </a:extLst>
          </p:cNvPr>
          <p:cNvSpPr/>
          <p:nvPr/>
        </p:nvSpPr>
        <p:spPr>
          <a:xfrm>
            <a:off x="467544" y="3454472"/>
            <a:ext cx="8208912" cy="28548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9FFDE-61A2-735F-A0EB-763B6E0D3DD1}"/>
              </a:ext>
            </a:extLst>
          </p:cNvPr>
          <p:cNvSpPr txBox="1"/>
          <p:nvPr/>
        </p:nvSpPr>
        <p:spPr>
          <a:xfrm>
            <a:off x="538848" y="3174186"/>
            <a:ext cx="453720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밀집 표현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(Dense representation)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DA2AE-F6E1-CCAF-9126-0A643F2AE3F6}"/>
              </a:ext>
            </a:extLst>
          </p:cNvPr>
          <p:cNvSpPr txBox="1"/>
          <p:nvPr/>
        </p:nvSpPr>
        <p:spPr>
          <a:xfrm>
            <a:off x="739352" y="3748517"/>
            <a:ext cx="75968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로만 표현하지 않고 </a:t>
            </a:r>
            <a:r>
              <a:rPr lang="ko-KR" altLang="en-US" sz="2000" dirty="0" err="1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실수값도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이용하는 방법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요소는 실수로 표현됨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51D54-D970-336B-CC1E-5A4F87851639}"/>
              </a:ext>
            </a:extLst>
          </p:cNvPr>
          <p:cNvSpPr txBox="1"/>
          <p:nvPr/>
        </p:nvSpPr>
        <p:spPr>
          <a:xfrm>
            <a:off x="609640" y="4923025"/>
            <a:ext cx="75968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Hotel = [0.7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0.3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0.1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0.5]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Motel = [0.5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0.1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0.3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0.6]</a:t>
            </a:r>
          </a:p>
        </p:txBody>
      </p:sp>
    </p:spTree>
    <p:extLst>
      <p:ext uri="{BB962C8B-B14F-4D97-AF65-F5344CB8AC3E}">
        <p14:creationId xmlns:p14="http://schemas.microsoft.com/office/powerpoint/2010/main" val="791582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Word Vector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사각형: 둥근 모서리 12">
            <a:extLst>
              <a:ext uri="{FF2B5EF4-FFF2-40B4-BE49-F238E27FC236}">
                <a16:creationId xmlns:a16="http://schemas.microsoft.com/office/drawing/2014/main" id="{7603CDB1-75B3-0EB7-53A8-3A8D489F544A}"/>
              </a:ext>
            </a:extLst>
          </p:cNvPr>
          <p:cNvSpPr/>
          <p:nvPr/>
        </p:nvSpPr>
        <p:spPr>
          <a:xfrm>
            <a:off x="467544" y="3454472"/>
            <a:ext cx="8208912" cy="28548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9FFDE-61A2-735F-A0EB-763B6E0D3DD1}"/>
              </a:ext>
            </a:extLst>
          </p:cNvPr>
          <p:cNvSpPr txBox="1"/>
          <p:nvPr/>
        </p:nvSpPr>
        <p:spPr>
          <a:xfrm>
            <a:off x="538848" y="3174186"/>
            <a:ext cx="453720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밀집 표현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(Dense representation)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DA2AE-F6E1-CCAF-9126-0A643F2AE3F6}"/>
              </a:ext>
            </a:extLst>
          </p:cNvPr>
          <p:cNvSpPr txBox="1"/>
          <p:nvPr/>
        </p:nvSpPr>
        <p:spPr>
          <a:xfrm>
            <a:off x="739352" y="3748517"/>
            <a:ext cx="75968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텍스트를 단순히 구분하는 것이 아니라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의미적으로 정의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한다고 볼 수 있음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51D54-D970-336B-CC1E-5A4F87851639}"/>
              </a:ext>
            </a:extLst>
          </p:cNvPr>
          <p:cNvSpPr txBox="1"/>
          <p:nvPr/>
        </p:nvSpPr>
        <p:spPr>
          <a:xfrm>
            <a:off x="609640" y="4923025"/>
            <a:ext cx="75968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Hotel = [0.7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0.3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0.1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0.5]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Motel = [0.5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0.1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0.3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0.6]</a:t>
            </a:r>
          </a:p>
        </p:txBody>
      </p:sp>
      <p:grpSp>
        <p:nvGrpSpPr>
          <p:cNvPr id="14" name="그룹 1007">
            <a:extLst>
              <a:ext uri="{FF2B5EF4-FFF2-40B4-BE49-F238E27FC236}">
                <a16:creationId xmlns:a16="http://schemas.microsoft.com/office/drawing/2014/main" id="{8B272952-F13C-020B-B53E-46A5A46A6D6B}"/>
              </a:ext>
            </a:extLst>
          </p:cNvPr>
          <p:cNvGrpSpPr/>
          <p:nvPr/>
        </p:nvGrpSpPr>
        <p:grpSpPr>
          <a:xfrm>
            <a:off x="2173734" y="3748517"/>
            <a:ext cx="292788" cy="513067"/>
            <a:chOff x="7598223" y="5172736"/>
            <a:chExt cx="1292712" cy="2216187"/>
          </a:xfrm>
        </p:grpSpPr>
        <p:pic>
          <p:nvPicPr>
            <p:cNvPr id="16" name="Object 20">
              <a:extLst>
                <a:ext uri="{FF2B5EF4-FFF2-40B4-BE49-F238E27FC236}">
                  <a16:creationId xmlns:a16="http://schemas.microsoft.com/office/drawing/2014/main" id="{36F7AA26-3AB7-6139-84F8-775F0FB85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sp>
        <p:nvSpPr>
          <p:cNvPr id="17" name="Google Shape;138;p6">
            <a:extLst>
              <a:ext uri="{FF2B5EF4-FFF2-40B4-BE49-F238E27FC236}">
                <a16:creationId xmlns:a16="http://schemas.microsoft.com/office/drawing/2014/main" id="{1CCEF8EB-E756-E001-ACC7-7AA3FC504A58}"/>
              </a:ext>
            </a:extLst>
          </p:cNvPr>
          <p:cNvSpPr/>
          <p:nvPr/>
        </p:nvSpPr>
        <p:spPr>
          <a:xfrm>
            <a:off x="467544" y="1819426"/>
            <a:ext cx="8208912" cy="106139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1574D7-49F6-5E93-431E-88A8E645BA40}"/>
              </a:ext>
            </a:extLst>
          </p:cNvPr>
          <p:cNvSpPr txBox="1"/>
          <p:nvPr/>
        </p:nvSpPr>
        <p:spPr>
          <a:xfrm>
            <a:off x="863588" y="2053920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설정한 차원크기로 모든 단어의 벡터 표현을 맞추는 방법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1" name="Object 38">
            <a:extLst>
              <a:ext uri="{FF2B5EF4-FFF2-40B4-BE49-F238E27FC236}">
                <a16:creationId xmlns:a16="http://schemas.microsoft.com/office/drawing/2014/main" id="{F1E6FD27-6F7D-5015-BFEC-6D5C66AB1A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254270">
            <a:off x="5990761" y="2616294"/>
            <a:ext cx="585239" cy="4062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5FB679D-F14D-5CCD-067F-B68427A47A36}"/>
              </a:ext>
            </a:extLst>
          </p:cNvPr>
          <p:cNvSpPr txBox="1"/>
          <p:nvPr/>
        </p:nvSpPr>
        <p:spPr>
          <a:xfrm>
            <a:off x="6412328" y="2805152"/>
            <a:ext cx="2105493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Word Embedding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7C2F38-B248-D5BA-D50C-85823F85A297}"/>
              </a:ext>
            </a:extLst>
          </p:cNvPr>
          <p:cNvSpPr txBox="1"/>
          <p:nvPr/>
        </p:nvSpPr>
        <p:spPr>
          <a:xfrm>
            <a:off x="665805" y="1510693"/>
            <a:ext cx="237992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Embedding Vector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453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Word Vector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Google Shape;138;p6">
            <a:extLst>
              <a:ext uri="{FF2B5EF4-FFF2-40B4-BE49-F238E27FC236}">
                <a16:creationId xmlns:a16="http://schemas.microsoft.com/office/drawing/2014/main" id="{7617A361-612C-24C5-2A7E-AD74CE554CAF}"/>
              </a:ext>
            </a:extLst>
          </p:cNvPr>
          <p:cNvSpPr/>
          <p:nvPr/>
        </p:nvSpPr>
        <p:spPr>
          <a:xfrm>
            <a:off x="467544" y="1819426"/>
            <a:ext cx="8208912" cy="106139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F743D-DE1D-1838-FEF9-F2CDF12E377F}"/>
              </a:ext>
            </a:extLst>
          </p:cNvPr>
          <p:cNvSpPr txBox="1"/>
          <p:nvPr/>
        </p:nvSpPr>
        <p:spPr>
          <a:xfrm>
            <a:off x="869996" y="1886388"/>
            <a:ext cx="759684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비슷한 위치에 등장하는 단어는 비슷한 의미를 가진다</a:t>
            </a:r>
            <a:r>
              <a:rPr lang="en-US" altLang="ko-KR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 가정하는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Word Embedding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가장 대표적인 방법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8D608-1BF4-999E-9DE7-714016C0AF43}"/>
              </a:ext>
            </a:extLst>
          </p:cNvPr>
          <p:cNvSpPr txBox="1"/>
          <p:nvPr/>
        </p:nvSpPr>
        <p:spPr>
          <a:xfrm>
            <a:off x="539552" y="1496540"/>
            <a:ext cx="1786096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Word2Vec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396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Word Vector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Google Shape;138;p6">
            <a:extLst>
              <a:ext uri="{FF2B5EF4-FFF2-40B4-BE49-F238E27FC236}">
                <a16:creationId xmlns:a16="http://schemas.microsoft.com/office/drawing/2014/main" id="{7617A361-612C-24C5-2A7E-AD74CE554CAF}"/>
              </a:ext>
            </a:extLst>
          </p:cNvPr>
          <p:cNvSpPr/>
          <p:nvPr/>
        </p:nvSpPr>
        <p:spPr>
          <a:xfrm>
            <a:off x="467544" y="1819426"/>
            <a:ext cx="8208912" cy="106139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F743D-DE1D-1838-FEF9-F2CDF12E377F}"/>
              </a:ext>
            </a:extLst>
          </p:cNvPr>
          <p:cNvSpPr txBox="1"/>
          <p:nvPr/>
        </p:nvSpPr>
        <p:spPr>
          <a:xfrm>
            <a:off x="869996" y="1886388"/>
            <a:ext cx="759684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비슷한 위치에 등장하는 단어는 비슷한 의미를 가진다</a:t>
            </a:r>
            <a:r>
              <a:rPr lang="en-US" altLang="ko-KR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 가정하는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Word Embedding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가장 대표적인 방법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8D608-1BF4-999E-9DE7-714016C0AF43}"/>
              </a:ext>
            </a:extLst>
          </p:cNvPr>
          <p:cNvSpPr txBox="1"/>
          <p:nvPr/>
        </p:nvSpPr>
        <p:spPr>
          <a:xfrm>
            <a:off x="539552" y="1496540"/>
            <a:ext cx="1786096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Word2Vec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사각형: 둥근 모서리 12">
            <a:extLst>
              <a:ext uri="{FF2B5EF4-FFF2-40B4-BE49-F238E27FC236}">
                <a16:creationId xmlns:a16="http://schemas.microsoft.com/office/drawing/2014/main" id="{D5B30043-F786-E74D-6EB6-DC26BAEEEFC8}"/>
              </a:ext>
            </a:extLst>
          </p:cNvPr>
          <p:cNvSpPr/>
          <p:nvPr/>
        </p:nvSpPr>
        <p:spPr>
          <a:xfrm>
            <a:off x="467544" y="3317427"/>
            <a:ext cx="8208912" cy="20557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6C58F-A21F-653A-2BD5-2D2A0AE52192}"/>
              </a:ext>
            </a:extLst>
          </p:cNvPr>
          <p:cNvSpPr txBox="1"/>
          <p:nvPr/>
        </p:nvSpPr>
        <p:spPr>
          <a:xfrm>
            <a:off x="899592" y="311737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종류</a:t>
            </a:r>
          </a:p>
        </p:txBody>
      </p:sp>
      <p:pic>
        <p:nvPicPr>
          <p:cNvPr id="19" name="Object 14">
            <a:extLst>
              <a:ext uri="{FF2B5EF4-FFF2-40B4-BE49-F238E27FC236}">
                <a16:creationId xmlns:a16="http://schemas.microsoft.com/office/drawing/2014/main" id="{92760449-41D0-CD3C-3269-32E7E96B153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4730" y="3750215"/>
            <a:ext cx="277716" cy="400028"/>
          </a:xfrm>
          <a:prstGeom prst="rect">
            <a:avLst/>
          </a:prstGeom>
        </p:spPr>
      </p:pic>
      <p:pic>
        <p:nvPicPr>
          <p:cNvPr id="20" name="Object 2">
            <a:extLst>
              <a:ext uri="{FF2B5EF4-FFF2-40B4-BE49-F238E27FC236}">
                <a16:creationId xmlns:a16="http://schemas.microsoft.com/office/drawing/2014/main" id="{B7EF1FE5-D318-1BB0-EB54-6E88E5A7BD3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0246" y="4512420"/>
            <a:ext cx="267344" cy="3869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D25087-4DED-4F15-502C-CE86FEB24A35}"/>
              </a:ext>
            </a:extLst>
          </p:cNvPr>
          <p:cNvSpPr txBox="1"/>
          <p:nvPr/>
        </p:nvSpPr>
        <p:spPr>
          <a:xfrm>
            <a:off x="659866" y="3670368"/>
            <a:ext cx="800428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CBOW :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주변의 단어들을 사용하여 중간에 있는 단어를 예측하는 방법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BDA251-F00D-B19F-DE37-26CCC4B4AA70}"/>
              </a:ext>
            </a:extLst>
          </p:cNvPr>
          <p:cNvSpPr txBox="1"/>
          <p:nvPr/>
        </p:nvSpPr>
        <p:spPr>
          <a:xfrm>
            <a:off x="724730" y="4411112"/>
            <a:ext cx="800428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Skip-gram :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중간의 단어를 사용하여 주변에 있는 단어들을 예측하는 방법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363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Word Vector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Google Shape;138;p6">
            <a:extLst>
              <a:ext uri="{FF2B5EF4-FFF2-40B4-BE49-F238E27FC236}">
                <a16:creationId xmlns:a16="http://schemas.microsoft.com/office/drawing/2014/main" id="{7617A361-612C-24C5-2A7E-AD74CE554CAF}"/>
              </a:ext>
            </a:extLst>
          </p:cNvPr>
          <p:cNvSpPr/>
          <p:nvPr/>
        </p:nvSpPr>
        <p:spPr>
          <a:xfrm>
            <a:off x="467544" y="1819426"/>
            <a:ext cx="8208912" cy="106139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F743D-DE1D-1838-FEF9-F2CDF12E377F}"/>
              </a:ext>
            </a:extLst>
          </p:cNvPr>
          <p:cNvSpPr txBox="1"/>
          <p:nvPr/>
        </p:nvSpPr>
        <p:spPr>
          <a:xfrm>
            <a:off x="869996" y="1886388"/>
            <a:ext cx="759684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비슷한 위치에 등장하는 단어는 비슷한 의미를 가진다</a:t>
            </a:r>
            <a:r>
              <a:rPr lang="en-US" altLang="ko-KR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 가정하는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Word Embedding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가장 대표적인 방법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8D608-1BF4-999E-9DE7-714016C0AF43}"/>
              </a:ext>
            </a:extLst>
          </p:cNvPr>
          <p:cNvSpPr txBox="1"/>
          <p:nvPr/>
        </p:nvSpPr>
        <p:spPr>
          <a:xfrm>
            <a:off x="539552" y="1496540"/>
            <a:ext cx="1786096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Word2Vec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사각형: 둥근 모서리 12">
            <a:extLst>
              <a:ext uri="{FF2B5EF4-FFF2-40B4-BE49-F238E27FC236}">
                <a16:creationId xmlns:a16="http://schemas.microsoft.com/office/drawing/2014/main" id="{D5B30043-F786-E74D-6EB6-DC26BAEEEFC8}"/>
              </a:ext>
            </a:extLst>
          </p:cNvPr>
          <p:cNvSpPr/>
          <p:nvPr/>
        </p:nvSpPr>
        <p:spPr>
          <a:xfrm>
            <a:off x="467544" y="3317427"/>
            <a:ext cx="8208912" cy="20557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6C58F-A21F-653A-2BD5-2D2A0AE52192}"/>
              </a:ext>
            </a:extLst>
          </p:cNvPr>
          <p:cNvSpPr txBox="1"/>
          <p:nvPr/>
        </p:nvSpPr>
        <p:spPr>
          <a:xfrm>
            <a:off x="899592" y="311737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종류</a:t>
            </a:r>
          </a:p>
        </p:txBody>
      </p:sp>
      <p:pic>
        <p:nvPicPr>
          <p:cNvPr id="19" name="Object 14">
            <a:extLst>
              <a:ext uri="{FF2B5EF4-FFF2-40B4-BE49-F238E27FC236}">
                <a16:creationId xmlns:a16="http://schemas.microsoft.com/office/drawing/2014/main" id="{92760449-41D0-CD3C-3269-32E7E96B153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4730" y="3750215"/>
            <a:ext cx="277716" cy="400028"/>
          </a:xfrm>
          <a:prstGeom prst="rect">
            <a:avLst/>
          </a:prstGeom>
        </p:spPr>
      </p:pic>
      <p:pic>
        <p:nvPicPr>
          <p:cNvPr id="20" name="Object 2">
            <a:extLst>
              <a:ext uri="{FF2B5EF4-FFF2-40B4-BE49-F238E27FC236}">
                <a16:creationId xmlns:a16="http://schemas.microsoft.com/office/drawing/2014/main" id="{B7EF1FE5-D318-1BB0-EB54-6E88E5A7BD3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0246" y="4512420"/>
            <a:ext cx="267344" cy="3869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D25087-4DED-4F15-502C-CE86FEB24A35}"/>
              </a:ext>
            </a:extLst>
          </p:cNvPr>
          <p:cNvSpPr txBox="1"/>
          <p:nvPr/>
        </p:nvSpPr>
        <p:spPr>
          <a:xfrm>
            <a:off x="659866" y="3670368"/>
            <a:ext cx="800428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CBOW :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주변의 단어들을 사용하여 중간에 있는 단어를 예측하는 방법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순서도: 데이터 15">
            <a:extLst>
              <a:ext uri="{FF2B5EF4-FFF2-40B4-BE49-F238E27FC236}">
                <a16:creationId xmlns:a16="http://schemas.microsoft.com/office/drawing/2014/main" id="{715E3873-683C-D7E8-7743-F172C280B642}"/>
              </a:ext>
            </a:extLst>
          </p:cNvPr>
          <p:cNvSpPr/>
          <p:nvPr/>
        </p:nvSpPr>
        <p:spPr>
          <a:xfrm>
            <a:off x="992074" y="4499633"/>
            <a:ext cx="1368666" cy="379777"/>
          </a:xfrm>
          <a:prstGeom prst="flowChartInputOutpu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BDA251-F00D-B19F-DE37-26CCC4B4AA70}"/>
              </a:ext>
            </a:extLst>
          </p:cNvPr>
          <p:cNvSpPr txBox="1"/>
          <p:nvPr/>
        </p:nvSpPr>
        <p:spPr>
          <a:xfrm>
            <a:off x="724730" y="4411112"/>
            <a:ext cx="800428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Skip-gram :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중간의 단어를 사용하여 주변에 있는 단어들을 예측하는 방법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" name="Object 38">
            <a:extLst>
              <a:ext uri="{FF2B5EF4-FFF2-40B4-BE49-F238E27FC236}">
                <a16:creationId xmlns:a16="http://schemas.microsoft.com/office/drawing/2014/main" id="{7C852CC9-9767-335A-D7CD-E62B17438A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254270">
            <a:off x="1383788" y="4995975"/>
            <a:ext cx="585239" cy="4062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1D87A-10E3-D2AE-445D-749A12BEE484}"/>
              </a:ext>
            </a:extLst>
          </p:cNvPr>
          <p:cNvSpPr txBox="1"/>
          <p:nvPr/>
        </p:nvSpPr>
        <p:spPr>
          <a:xfrm>
            <a:off x="1907704" y="5104373"/>
            <a:ext cx="2105493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일반적으로 성능이 더 좋음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066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2B7954-2623-AC00-D837-0B43FCABB71C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Skip-gram</a:t>
            </a:r>
          </a:p>
        </p:txBody>
      </p:sp>
      <p:pic>
        <p:nvPicPr>
          <p:cNvPr id="3076" name="Picture 4" descr="skgm">
            <a:extLst>
              <a:ext uri="{FF2B5EF4-FFF2-40B4-BE49-F238E27FC236}">
                <a16:creationId xmlns:a16="http://schemas.microsoft.com/office/drawing/2014/main" id="{1691B2E8-0018-DD57-642C-EEB2646B6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16" y="1398628"/>
            <a:ext cx="8294180" cy="495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027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2B7954-2623-AC00-D837-0B43FCABB71C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Skip-gram</a:t>
            </a:r>
          </a:p>
        </p:txBody>
      </p:sp>
      <p:pic>
        <p:nvPicPr>
          <p:cNvPr id="3076" name="Picture 4" descr="skgm">
            <a:extLst>
              <a:ext uri="{FF2B5EF4-FFF2-40B4-BE49-F238E27FC236}">
                <a16:creationId xmlns:a16="http://schemas.microsoft.com/office/drawing/2014/main" id="{1691B2E8-0018-DD57-642C-EEB2646B6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16" y="1398628"/>
            <a:ext cx="8294180" cy="495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17AAAF-B97E-2E0B-0B9A-4AF0E87AF5F7}"/>
              </a:ext>
            </a:extLst>
          </p:cNvPr>
          <p:cNvSpPr/>
          <p:nvPr/>
        </p:nvSpPr>
        <p:spPr>
          <a:xfrm flipH="1">
            <a:off x="755576" y="2250584"/>
            <a:ext cx="648072" cy="537204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C83913-DE07-F2A7-B52F-3708320A83AC}"/>
              </a:ext>
            </a:extLst>
          </p:cNvPr>
          <p:cNvSpPr/>
          <p:nvPr/>
        </p:nvSpPr>
        <p:spPr>
          <a:xfrm flipH="1">
            <a:off x="1259632" y="3069589"/>
            <a:ext cx="903282" cy="510915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D11C75-BB5C-16AC-6CA7-FEDD32B36117}"/>
              </a:ext>
            </a:extLst>
          </p:cNvPr>
          <p:cNvSpPr txBox="1"/>
          <p:nvPr/>
        </p:nvSpPr>
        <p:spPr>
          <a:xfrm>
            <a:off x="552334" y="4516521"/>
            <a:ext cx="228728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파란색을 입력으로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9A5E65-DEDA-567C-6ACF-23DAEC1ABD45}"/>
              </a:ext>
            </a:extLst>
          </p:cNvPr>
          <p:cNvSpPr/>
          <p:nvPr/>
        </p:nvSpPr>
        <p:spPr>
          <a:xfrm>
            <a:off x="6948264" y="1444346"/>
            <a:ext cx="2122732" cy="49063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81849EC-AC2E-8339-81C5-7957A18BD011}"/>
              </a:ext>
            </a:extLst>
          </p:cNvPr>
          <p:cNvSpPr/>
          <p:nvPr/>
        </p:nvSpPr>
        <p:spPr>
          <a:xfrm rot="5400000">
            <a:off x="4514009" y="619568"/>
            <a:ext cx="548547" cy="381057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9D1CB3A-938F-22E6-FB85-8DB5388B86D0}"/>
              </a:ext>
            </a:extLst>
          </p:cNvPr>
          <p:cNvSpPr/>
          <p:nvPr/>
        </p:nvSpPr>
        <p:spPr>
          <a:xfrm rot="5400000">
            <a:off x="4834863" y="1478573"/>
            <a:ext cx="548547" cy="352254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47ECF3-DD8F-A4F4-78B1-985CC8D04DA8}"/>
              </a:ext>
            </a:extLst>
          </p:cNvPr>
          <p:cNvSpPr/>
          <p:nvPr/>
        </p:nvSpPr>
        <p:spPr>
          <a:xfrm rot="5400000">
            <a:off x="5228520" y="2795883"/>
            <a:ext cx="548547" cy="2869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169C28-CD88-5D8E-55D9-86242727E60A}"/>
              </a:ext>
            </a:extLst>
          </p:cNvPr>
          <p:cNvSpPr/>
          <p:nvPr/>
        </p:nvSpPr>
        <p:spPr>
          <a:xfrm rot="5400000">
            <a:off x="5494550" y="4413515"/>
            <a:ext cx="548547" cy="220317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723772-CE85-1C98-7F12-92650A1407D4}"/>
              </a:ext>
            </a:extLst>
          </p:cNvPr>
          <p:cNvSpPr/>
          <p:nvPr/>
        </p:nvSpPr>
        <p:spPr>
          <a:xfrm rot="5400000">
            <a:off x="3106855" y="815076"/>
            <a:ext cx="548547" cy="180567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8A6B59-22CF-ECF5-8EA8-68326DD6F121}"/>
              </a:ext>
            </a:extLst>
          </p:cNvPr>
          <p:cNvSpPr/>
          <p:nvPr/>
        </p:nvSpPr>
        <p:spPr>
          <a:xfrm flipH="1">
            <a:off x="1978545" y="3985773"/>
            <a:ext cx="903282" cy="510915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BB6AC3-E075-EE1D-5C27-D4042D0B07BF}"/>
              </a:ext>
            </a:extLst>
          </p:cNvPr>
          <p:cNvSpPr/>
          <p:nvPr/>
        </p:nvSpPr>
        <p:spPr>
          <a:xfrm flipH="1">
            <a:off x="2766490" y="5158323"/>
            <a:ext cx="581374" cy="510915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631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2B7954-2623-AC00-D837-0B43FCABB71C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Skip-gram</a:t>
            </a:r>
          </a:p>
        </p:txBody>
      </p:sp>
      <p:pic>
        <p:nvPicPr>
          <p:cNvPr id="3076" name="Picture 4" descr="skgm">
            <a:extLst>
              <a:ext uri="{FF2B5EF4-FFF2-40B4-BE49-F238E27FC236}">
                <a16:creationId xmlns:a16="http://schemas.microsoft.com/office/drawing/2014/main" id="{1691B2E8-0018-DD57-642C-EEB2646B6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16" y="1398628"/>
            <a:ext cx="8294180" cy="495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17AAAF-B97E-2E0B-0B9A-4AF0E87AF5F7}"/>
              </a:ext>
            </a:extLst>
          </p:cNvPr>
          <p:cNvSpPr/>
          <p:nvPr/>
        </p:nvSpPr>
        <p:spPr>
          <a:xfrm flipH="1">
            <a:off x="755576" y="2250584"/>
            <a:ext cx="648072" cy="537204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C83913-DE07-F2A7-B52F-3708320A83AC}"/>
              </a:ext>
            </a:extLst>
          </p:cNvPr>
          <p:cNvSpPr/>
          <p:nvPr/>
        </p:nvSpPr>
        <p:spPr>
          <a:xfrm flipH="1">
            <a:off x="1259632" y="3069589"/>
            <a:ext cx="903282" cy="510915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D9718DE-4D21-24DE-D748-24AE7309786E}"/>
              </a:ext>
            </a:extLst>
          </p:cNvPr>
          <p:cNvCxnSpPr>
            <a:cxnSpLocks/>
          </p:cNvCxnSpPr>
          <p:nvPr/>
        </p:nvCxnSpPr>
        <p:spPr>
          <a:xfrm flipH="1">
            <a:off x="863588" y="3989962"/>
            <a:ext cx="201940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E1C36D6-721C-9995-BD9E-B8E5773FC5CB}"/>
              </a:ext>
            </a:extLst>
          </p:cNvPr>
          <p:cNvCxnSpPr>
            <a:cxnSpLocks/>
          </p:cNvCxnSpPr>
          <p:nvPr/>
        </p:nvCxnSpPr>
        <p:spPr>
          <a:xfrm>
            <a:off x="2882994" y="3989962"/>
            <a:ext cx="108012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D11C75-BB5C-16AC-6CA7-FEDD32B36117}"/>
              </a:ext>
            </a:extLst>
          </p:cNvPr>
          <p:cNvSpPr txBox="1"/>
          <p:nvPr/>
        </p:nvSpPr>
        <p:spPr>
          <a:xfrm>
            <a:off x="-322996" y="4516521"/>
            <a:ext cx="800428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파란색을 입력으로 주변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단어에 대한 예측을 수행함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D392DBE-B24D-A0B1-883F-3F0504FF9670}"/>
              </a:ext>
            </a:extLst>
          </p:cNvPr>
          <p:cNvCxnSpPr>
            <a:cxnSpLocks/>
          </p:cNvCxnSpPr>
          <p:nvPr/>
        </p:nvCxnSpPr>
        <p:spPr>
          <a:xfrm flipH="1">
            <a:off x="1583668" y="5157192"/>
            <a:ext cx="2124236" cy="1222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C3A057F-51A8-1913-18C8-C2E8A940157F}"/>
              </a:ext>
            </a:extLst>
          </p:cNvPr>
          <p:cNvCxnSpPr>
            <a:cxnSpLocks/>
          </p:cNvCxnSpPr>
          <p:nvPr/>
        </p:nvCxnSpPr>
        <p:spPr>
          <a:xfrm>
            <a:off x="3417108" y="5157192"/>
            <a:ext cx="108012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9A5E65-DEDA-567C-6ACF-23DAEC1ABD45}"/>
              </a:ext>
            </a:extLst>
          </p:cNvPr>
          <p:cNvSpPr/>
          <p:nvPr/>
        </p:nvSpPr>
        <p:spPr>
          <a:xfrm>
            <a:off x="6948264" y="1444346"/>
            <a:ext cx="2122732" cy="49063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81849EC-AC2E-8339-81C5-7957A18BD011}"/>
              </a:ext>
            </a:extLst>
          </p:cNvPr>
          <p:cNvSpPr/>
          <p:nvPr/>
        </p:nvSpPr>
        <p:spPr>
          <a:xfrm rot="5400000">
            <a:off x="4514009" y="619568"/>
            <a:ext cx="548547" cy="381057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9D1CB3A-938F-22E6-FB85-8DB5388B86D0}"/>
              </a:ext>
            </a:extLst>
          </p:cNvPr>
          <p:cNvSpPr/>
          <p:nvPr/>
        </p:nvSpPr>
        <p:spPr>
          <a:xfrm rot="5400000">
            <a:off x="4834863" y="1478573"/>
            <a:ext cx="548547" cy="352254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47ECF3-DD8F-A4F4-78B1-985CC8D04DA8}"/>
              </a:ext>
            </a:extLst>
          </p:cNvPr>
          <p:cNvSpPr/>
          <p:nvPr/>
        </p:nvSpPr>
        <p:spPr>
          <a:xfrm rot="5400000">
            <a:off x="5228520" y="2795883"/>
            <a:ext cx="548547" cy="2869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169C28-CD88-5D8E-55D9-86242727E60A}"/>
              </a:ext>
            </a:extLst>
          </p:cNvPr>
          <p:cNvSpPr/>
          <p:nvPr/>
        </p:nvSpPr>
        <p:spPr>
          <a:xfrm rot="5400000">
            <a:off x="5494550" y="4413515"/>
            <a:ext cx="548547" cy="220317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723772-CE85-1C98-7F12-92650A1407D4}"/>
              </a:ext>
            </a:extLst>
          </p:cNvPr>
          <p:cNvSpPr/>
          <p:nvPr/>
        </p:nvSpPr>
        <p:spPr>
          <a:xfrm rot="5400000">
            <a:off x="3106855" y="815076"/>
            <a:ext cx="548547" cy="180567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544DA4-5AAB-8FA3-C0B3-D35BC215D73F}"/>
              </a:ext>
            </a:extLst>
          </p:cNvPr>
          <p:cNvSpPr/>
          <p:nvPr/>
        </p:nvSpPr>
        <p:spPr>
          <a:xfrm flipH="1">
            <a:off x="1978545" y="3985773"/>
            <a:ext cx="903282" cy="510915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252651-B3FA-F8A4-96F5-568A494AF439}"/>
              </a:ext>
            </a:extLst>
          </p:cNvPr>
          <p:cNvSpPr/>
          <p:nvPr/>
        </p:nvSpPr>
        <p:spPr>
          <a:xfrm flipH="1">
            <a:off x="2766490" y="5158323"/>
            <a:ext cx="581374" cy="510915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107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2B7954-2623-AC00-D837-0B43FCABB71C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Skip-gram</a:t>
            </a:r>
          </a:p>
        </p:txBody>
      </p:sp>
      <p:pic>
        <p:nvPicPr>
          <p:cNvPr id="3076" name="Picture 4" descr="skgm">
            <a:extLst>
              <a:ext uri="{FF2B5EF4-FFF2-40B4-BE49-F238E27FC236}">
                <a16:creationId xmlns:a16="http://schemas.microsoft.com/office/drawing/2014/main" id="{1691B2E8-0018-DD57-642C-EEB2646B6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16" y="1398628"/>
            <a:ext cx="8294180" cy="495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D11C75-BB5C-16AC-6CA7-FEDD32B36117}"/>
              </a:ext>
            </a:extLst>
          </p:cNvPr>
          <p:cNvSpPr txBox="1"/>
          <p:nvPr/>
        </p:nvSpPr>
        <p:spPr>
          <a:xfrm>
            <a:off x="-900608" y="4509120"/>
            <a:ext cx="800428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window size :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학습에 사용할 단어 개수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9A5E65-DEDA-567C-6ACF-23DAEC1ABD45}"/>
              </a:ext>
            </a:extLst>
          </p:cNvPr>
          <p:cNvSpPr/>
          <p:nvPr/>
        </p:nvSpPr>
        <p:spPr>
          <a:xfrm>
            <a:off x="6948264" y="1444346"/>
            <a:ext cx="2122732" cy="49063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81849EC-AC2E-8339-81C5-7957A18BD011}"/>
              </a:ext>
            </a:extLst>
          </p:cNvPr>
          <p:cNvSpPr/>
          <p:nvPr/>
        </p:nvSpPr>
        <p:spPr>
          <a:xfrm rot="5400000">
            <a:off x="4514009" y="619568"/>
            <a:ext cx="548547" cy="381057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9D1CB3A-938F-22E6-FB85-8DB5388B86D0}"/>
              </a:ext>
            </a:extLst>
          </p:cNvPr>
          <p:cNvSpPr/>
          <p:nvPr/>
        </p:nvSpPr>
        <p:spPr>
          <a:xfrm rot="5400000">
            <a:off x="4834863" y="1478573"/>
            <a:ext cx="548547" cy="352254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47ECF3-DD8F-A4F4-78B1-985CC8D04DA8}"/>
              </a:ext>
            </a:extLst>
          </p:cNvPr>
          <p:cNvSpPr/>
          <p:nvPr/>
        </p:nvSpPr>
        <p:spPr>
          <a:xfrm rot="5400000">
            <a:off x="5228520" y="2795883"/>
            <a:ext cx="548547" cy="28697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169C28-CD88-5D8E-55D9-86242727E60A}"/>
              </a:ext>
            </a:extLst>
          </p:cNvPr>
          <p:cNvSpPr/>
          <p:nvPr/>
        </p:nvSpPr>
        <p:spPr>
          <a:xfrm rot="5400000">
            <a:off x="5494550" y="4413515"/>
            <a:ext cx="548547" cy="220317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723772-CE85-1C98-7F12-92650A1407D4}"/>
              </a:ext>
            </a:extLst>
          </p:cNvPr>
          <p:cNvSpPr/>
          <p:nvPr/>
        </p:nvSpPr>
        <p:spPr>
          <a:xfrm rot="5400000">
            <a:off x="3106855" y="815076"/>
            <a:ext cx="548547" cy="180567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544DA4-5AAB-8FA3-C0B3-D35BC215D73F}"/>
              </a:ext>
            </a:extLst>
          </p:cNvPr>
          <p:cNvSpPr/>
          <p:nvPr/>
        </p:nvSpPr>
        <p:spPr>
          <a:xfrm flipH="1">
            <a:off x="2771799" y="3985773"/>
            <a:ext cx="1296143" cy="510915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101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자연어란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2" name="Google Shape;138;p6">
            <a:extLst>
              <a:ext uri="{FF2B5EF4-FFF2-40B4-BE49-F238E27FC236}">
                <a16:creationId xmlns:a16="http://schemas.microsoft.com/office/drawing/2014/main" id="{4BE0EF81-CC64-913A-E93A-6C45729295F8}"/>
              </a:ext>
            </a:extLst>
          </p:cNvPr>
          <p:cNvSpPr/>
          <p:nvPr/>
        </p:nvSpPr>
        <p:spPr>
          <a:xfrm>
            <a:off x="467544" y="1819425"/>
            <a:ext cx="8208912" cy="136091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FC2A7-B5BF-0A16-A82D-FC89840B8973}"/>
              </a:ext>
            </a:extLst>
          </p:cNvPr>
          <p:cNvSpPr txBox="1"/>
          <p:nvPr/>
        </p:nvSpPr>
        <p:spPr>
          <a:xfrm>
            <a:off x="1223628" y="2008195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의도와 목적을 갖고 만들어진 인공어와 구분하여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일상생활에서 사용하는 언어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부르는 개념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3FBA1B-D04B-2B2C-DE5D-16D3A7CDFF8A}"/>
              </a:ext>
            </a:extLst>
          </p:cNvPr>
          <p:cNvSpPr txBox="1"/>
          <p:nvPr/>
        </p:nvSpPr>
        <p:spPr>
          <a:xfrm>
            <a:off x="257212" y="1510647"/>
            <a:ext cx="4386796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자연어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(Natural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language)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4248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2B7954-2623-AC00-D837-0B43FCABB71C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Skip-gram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F056E9-C51B-93C4-53D2-318ABC4247B3}"/>
              </a:ext>
            </a:extLst>
          </p:cNvPr>
          <p:cNvSpPr txBox="1"/>
          <p:nvPr/>
        </p:nvSpPr>
        <p:spPr>
          <a:xfrm>
            <a:off x="-1521558" y="3249176"/>
            <a:ext cx="800428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입력으로 할 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3" name="Picture 4" descr="skgm">
            <a:extLst>
              <a:ext uri="{FF2B5EF4-FFF2-40B4-BE49-F238E27FC236}">
                <a16:creationId xmlns:a16="http://schemas.microsoft.com/office/drawing/2014/main" id="{82BB6261-74ED-AF33-A74D-58D950AFB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85" b="24162"/>
          <a:stretch/>
        </p:blipFill>
        <p:spPr bwMode="auto">
          <a:xfrm>
            <a:off x="776816" y="3923531"/>
            <a:ext cx="8300911" cy="123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334640D-86DA-F695-65FF-CDF0AE6695C6}"/>
              </a:ext>
            </a:extLst>
          </p:cNvPr>
          <p:cNvSpPr/>
          <p:nvPr/>
        </p:nvSpPr>
        <p:spPr>
          <a:xfrm flipH="1">
            <a:off x="1979712" y="3988300"/>
            <a:ext cx="936104" cy="510915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56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skgm">
            <a:extLst>
              <a:ext uri="{FF2B5EF4-FFF2-40B4-BE49-F238E27FC236}">
                <a16:creationId xmlns:a16="http://schemas.microsoft.com/office/drawing/2014/main" id="{028ABDEC-C94D-56FD-112E-CD588E5AD8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85" b="24162"/>
          <a:stretch/>
        </p:blipFill>
        <p:spPr bwMode="auto">
          <a:xfrm>
            <a:off x="776816" y="3923531"/>
            <a:ext cx="8300911" cy="123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2B7954-2623-AC00-D837-0B43FCABB71C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Skip-gram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34640D-86DA-F695-65FF-CDF0AE6695C6}"/>
              </a:ext>
            </a:extLst>
          </p:cNvPr>
          <p:cNvSpPr/>
          <p:nvPr/>
        </p:nvSpPr>
        <p:spPr>
          <a:xfrm flipH="1">
            <a:off x="1979712" y="3988300"/>
            <a:ext cx="936104" cy="510915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F056E9-C51B-93C4-53D2-318ABC4247B3}"/>
              </a:ext>
            </a:extLst>
          </p:cNvPr>
          <p:cNvSpPr txBox="1"/>
          <p:nvPr/>
        </p:nvSpPr>
        <p:spPr>
          <a:xfrm>
            <a:off x="-1521558" y="3249176"/>
            <a:ext cx="800428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입력으로 할 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234A311-E2DA-9847-4CDE-95E794024498}"/>
              </a:ext>
            </a:extLst>
          </p:cNvPr>
          <p:cNvCxnSpPr>
            <a:cxnSpLocks/>
          </p:cNvCxnSpPr>
          <p:nvPr/>
        </p:nvCxnSpPr>
        <p:spPr>
          <a:xfrm flipH="1">
            <a:off x="896410" y="3978775"/>
            <a:ext cx="201940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4C98DB4-76B9-B10C-A96A-25281270B626}"/>
              </a:ext>
            </a:extLst>
          </p:cNvPr>
          <p:cNvCxnSpPr>
            <a:cxnSpLocks/>
          </p:cNvCxnSpPr>
          <p:nvPr/>
        </p:nvCxnSpPr>
        <p:spPr>
          <a:xfrm>
            <a:off x="2915816" y="3978775"/>
            <a:ext cx="108012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14F64B-D42A-D177-45A6-5C23DF60E809}"/>
              </a:ext>
            </a:extLst>
          </p:cNvPr>
          <p:cNvSpPr txBox="1"/>
          <p:nvPr/>
        </p:nvSpPr>
        <p:spPr>
          <a:xfrm>
            <a:off x="-1504750" y="4587797"/>
            <a:ext cx="800428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단어를 개별적으로 예측 및 업데이트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09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skgm">
            <a:extLst>
              <a:ext uri="{FF2B5EF4-FFF2-40B4-BE49-F238E27FC236}">
                <a16:creationId xmlns:a16="http://schemas.microsoft.com/office/drawing/2014/main" id="{028ABDEC-C94D-56FD-112E-CD588E5AD8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85" b="24162"/>
          <a:stretch/>
        </p:blipFill>
        <p:spPr bwMode="auto">
          <a:xfrm>
            <a:off x="776816" y="3923531"/>
            <a:ext cx="8300911" cy="123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2B7954-2623-AC00-D837-0B43FCABB71C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Skip-gram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34640D-86DA-F695-65FF-CDF0AE6695C6}"/>
              </a:ext>
            </a:extLst>
          </p:cNvPr>
          <p:cNvSpPr/>
          <p:nvPr/>
        </p:nvSpPr>
        <p:spPr>
          <a:xfrm flipH="1">
            <a:off x="1979712" y="3988300"/>
            <a:ext cx="936104" cy="510915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F056E9-C51B-93C4-53D2-318ABC4247B3}"/>
              </a:ext>
            </a:extLst>
          </p:cNvPr>
          <p:cNvSpPr txBox="1"/>
          <p:nvPr/>
        </p:nvSpPr>
        <p:spPr>
          <a:xfrm>
            <a:off x="-1521558" y="3249176"/>
            <a:ext cx="800428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입력으로 할 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234A311-E2DA-9847-4CDE-95E794024498}"/>
              </a:ext>
            </a:extLst>
          </p:cNvPr>
          <p:cNvCxnSpPr>
            <a:cxnSpLocks/>
          </p:cNvCxnSpPr>
          <p:nvPr/>
        </p:nvCxnSpPr>
        <p:spPr>
          <a:xfrm flipH="1">
            <a:off x="896410" y="3978775"/>
            <a:ext cx="201940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4C98DB4-76B9-B10C-A96A-25281270B626}"/>
              </a:ext>
            </a:extLst>
          </p:cNvPr>
          <p:cNvCxnSpPr>
            <a:cxnSpLocks/>
          </p:cNvCxnSpPr>
          <p:nvPr/>
        </p:nvCxnSpPr>
        <p:spPr>
          <a:xfrm>
            <a:off x="2915816" y="3978775"/>
            <a:ext cx="108012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14F64B-D42A-D177-45A6-5C23DF60E809}"/>
              </a:ext>
            </a:extLst>
          </p:cNvPr>
          <p:cNvSpPr txBox="1"/>
          <p:nvPr/>
        </p:nvSpPr>
        <p:spPr>
          <a:xfrm>
            <a:off x="-1504750" y="4587797"/>
            <a:ext cx="800428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단어를 개별적으로 예측 및 업데이트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C2243-BCCA-8934-1E64-9462C9478C89}"/>
              </a:ext>
            </a:extLst>
          </p:cNvPr>
          <p:cNvSpPr txBox="1"/>
          <p:nvPr/>
        </p:nvSpPr>
        <p:spPr>
          <a:xfrm>
            <a:off x="-1504750" y="5108973"/>
            <a:ext cx="800428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이때의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window size = 2</a:t>
            </a:r>
          </a:p>
        </p:txBody>
      </p:sp>
    </p:spTree>
    <p:extLst>
      <p:ext uri="{BB962C8B-B14F-4D97-AF65-F5344CB8AC3E}">
        <p14:creationId xmlns:p14="http://schemas.microsoft.com/office/powerpoint/2010/main" val="24190122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skgm">
            <a:extLst>
              <a:ext uri="{FF2B5EF4-FFF2-40B4-BE49-F238E27FC236}">
                <a16:creationId xmlns:a16="http://schemas.microsoft.com/office/drawing/2014/main" id="{028ABDEC-C94D-56FD-112E-CD588E5AD8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85" b="24162"/>
          <a:stretch/>
        </p:blipFill>
        <p:spPr bwMode="auto">
          <a:xfrm>
            <a:off x="776816" y="3923531"/>
            <a:ext cx="8300911" cy="123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2B7954-2623-AC00-D837-0B43FCABB71C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Skip-gram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34640D-86DA-F695-65FF-CDF0AE6695C6}"/>
              </a:ext>
            </a:extLst>
          </p:cNvPr>
          <p:cNvSpPr/>
          <p:nvPr/>
        </p:nvSpPr>
        <p:spPr>
          <a:xfrm flipH="1">
            <a:off x="1979712" y="3988300"/>
            <a:ext cx="936104" cy="510915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F056E9-C51B-93C4-53D2-318ABC4247B3}"/>
              </a:ext>
            </a:extLst>
          </p:cNvPr>
          <p:cNvSpPr txBox="1"/>
          <p:nvPr/>
        </p:nvSpPr>
        <p:spPr>
          <a:xfrm>
            <a:off x="-1521558" y="3249176"/>
            <a:ext cx="800428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brown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입력으로 할 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234A311-E2DA-9847-4CDE-95E794024498}"/>
              </a:ext>
            </a:extLst>
          </p:cNvPr>
          <p:cNvCxnSpPr>
            <a:cxnSpLocks/>
          </p:cNvCxnSpPr>
          <p:nvPr/>
        </p:nvCxnSpPr>
        <p:spPr>
          <a:xfrm flipH="1">
            <a:off x="896410" y="3978775"/>
            <a:ext cx="201940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4C98DB4-76B9-B10C-A96A-25281270B626}"/>
              </a:ext>
            </a:extLst>
          </p:cNvPr>
          <p:cNvCxnSpPr>
            <a:cxnSpLocks/>
          </p:cNvCxnSpPr>
          <p:nvPr/>
        </p:nvCxnSpPr>
        <p:spPr>
          <a:xfrm>
            <a:off x="2915816" y="3978775"/>
            <a:ext cx="108012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14F64B-D42A-D177-45A6-5C23DF60E809}"/>
              </a:ext>
            </a:extLst>
          </p:cNvPr>
          <p:cNvSpPr txBox="1"/>
          <p:nvPr/>
        </p:nvSpPr>
        <p:spPr>
          <a:xfrm>
            <a:off x="-1504750" y="4587797"/>
            <a:ext cx="800428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단어를 개별적으로 예측 및 업데이트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C2243-BCCA-8934-1E64-9462C9478C89}"/>
              </a:ext>
            </a:extLst>
          </p:cNvPr>
          <p:cNvSpPr txBox="1"/>
          <p:nvPr/>
        </p:nvSpPr>
        <p:spPr>
          <a:xfrm>
            <a:off x="-1504750" y="5108973"/>
            <a:ext cx="800428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이때의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window size = 2</a:t>
            </a:r>
          </a:p>
        </p:txBody>
      </p:sp>
      <p:sp>
        <p:nvSpPr>
          <p:cNvPr id="18" name="사각형: 둥근 모서리 2">
            <a:extLst>
              <a:ext uri="{FF2B5EF4-FFF2-40B4-BE49-F238E27FC236}">
                <a16:creationId xmlns:a16="http://schemas.microsoft.com/office/drawing/2014/main" id="{1819AE18-E7A9-A399-2336-DD99371520A5}"/>
              </a:ext>
            </a:extLst>
          </p:cNvPr>
          <p:cNvSpPr/>
          <p:nvPr/>
        </p:nvSpPr>
        <p:spPr>
          <a:xfrm>
            <a:off x="625624" y="1760383"/>
            <a:ext cx="8004288" cy="13906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007">
            <a:extLst>
              <a:ext uri="{FF2B5EF4-FFF2-40B4-BE49-F238E27FC236}">
                <a16:creationId xmlns:a16="http://schemas.microsoft.com/office/drawing/2014/main" id="{18DF7B91-2F4D-DFBE-E978-DE27DA4FCC0E}"/>
              </a:ext>
            </a:extLst>
          </p:cNvPr>
          <p:cNvGrpSpPr/>
          <p:nvPr/>
        </p:nvGrpSpPr>
        <p:grpSpPr>
          <a:xfrm>
            <a:off x="936295" y="1570767"/>
            <a:ext cx="263397" cy="422819"/>
            <a:chOff x="7598223" y="5172736"/>
            <a:chExt cx="1292712" cy="2216187"/>
          </a:xfrm>
        </p:grpSpPr>
        <p:pic>
          <p:nvPicPr>
            <p:cNvPr id="16" name="Object 20">
              <a:extLst>
                <a:ext uri="{FF2B5EF4-FFF2-40B4-BE49-F238E27FC236}">
                  <a16:creationId xmlns:a16="http://schemas.microsoft.com/office/drawing/2014/main" id="{76B62350-7F13-2479-BED8-0BDF352E7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DFC1162-3C7A-9DBA-F4DA-60331E06F7AD}"/>
              </a:ext>
            </a:extLst>
          </p:cNvPr>
          <p:cNvSpPr txBox="1"/>
          <p:nvPr/>
        </p:nvSpPr>
        <p:spPr>
          <a:xfrm>
            <a:off x="776816" y="2003231"/>
            <a:ext cx="7740860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제한된 문장 안에서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여러번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학습하며 효과적으로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임베딩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벡터를 만들 수 있고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단어가 고차원 벡터 공간의 한점으로 표시 되어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벡터 간 연산이 가능해짐</a:t>
            </a:r>
            <a:endParaRPr lang="en-US" altLang="ko-KR" sz="20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039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2B7954-2623-AC00-D837-0B43FCABB71C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Skip-gram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08EA3-86C9-3408-191E-BC869F492284}"/>
              </a:ext>
            </a:extLst>
          </p:cNvPr>
          <p:cNvSpPr txBox="1"/>
          <p:nvPr/>
        </p:nvSpPr>
        <p:spPr>
          <a:xfrm>
            <a:off x="2267744" y="3706932"/>
            <a:ext cx="800428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단어 간 연산 예시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사각형: 둥근 모서리 2">
            <a:extLst>
              <a:ext uri="{FF2B5EF4-FFF2-40B4-BE49-F238E27FC236}">
                <a16:creationId xmlns:a16="http://schemas.microsoft.com/office/drawing/2014/main" id="{55D83CB1-B6EA-1057-F798-6DB59A65B6AA}"/>
              </a:ext>
            </a:extLst>
          </p:cNvPr>
          <p:cNvSpPr/>
          <p:nvPr/>
        </p:nvSpPr>
        <p:spPr>
          <a:xfrm>
            <a:off x="625624" y="1760383"/>
            <a:ext cx="8004288" cy="13906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007">
            <a:extLst>
              <a:ext uri="{FF2B5EF4-FFF2-40B4-BE49-F238E27FC236}">
                <a16:creationId xmlns:a16="http://schemas.microsoft.com/office/drawing/2014/main" id="{62103929-A825-408F-EF96-D642FB943719}"/>
              </a:ext>
            </a:extLst>
          </p:cNvPr>
          <p:cNvGrpSpPr/>
          <p:nvPr/>
        </p:nvGrpSpPr>
        <p:grpSpPr>
          <a:xfrm>
            <a:off x="936295" y="1570767"/>
            <a:ext cx="263397" cy="422819"/>
            <a:chOff x="7598223" y="5172736"/>
            <a:chExt cx="1292712" cy="2216187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5A97B19A-E0FD-D7CA-CB83-3F79636DD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C992DEA-2A4B-627F-F744-4065690D24F2}"/>
              </a:ext>
            </a:extLst>
          </p:cNvPr>
          <p:cNvSpPr txBox="1"/>
          <p:nvPr/>
        </p:nvSpPr>
        <p:spPr>
          <a:xfrm>
            <a:off x="776816" y="2003231"/>
            <a:ext cx="7740860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제한된 문장 안에서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여러번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학습하며 효과적으로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임베딩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벡터를 만들 수 있고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단어가 고차원 벡터 공간의 한점으로 표시 되어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벡터 간 연산이 가능해짐</a:t>
            </a:r>
            <a:endParaRPr lang="en-US" altLang="ko-KR" sz="20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3315" name="Picture 3" descr="page8image29827616">
            <a:extLst>
              <a:ext uri="{FF2B5EF4-FFF2-40B4-BE49-F238E27FC236}">
                <a16:creationId xmlns:a16="http://schemas.microsoft.com/office/drawing/2014/main" id="{6BD621FF-C7D6-586D-F3A6-D4D6DE325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36560"/>
            <a:ext cx="2993587" cy="257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age8image29825952">
            <a:extLst>
              <a:ext uri="{FF2B5EF4-FFF2-40B4-BE49-F238E27FC236}">
                <a16:creationId xmlns:a16="http://schemas.microsoft.com/office/drawing/2014/main" id="{B95F40F8-9AF1-1AA2-741E-EBF62E64F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604" y="4543642"/>
            <a:ext cx="2957567" cy="145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712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67136" y="3358181"/>
            <a:ext cx="5904656" cy="10772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1760240" y="3201270"/>
            <a:ext cx="5908104" cy="98665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5816" y="1047909"/>
            <a:ext cx="3456384" cy="201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300" normalizeH="0" baseline="0" noProof="0" dirty="0">
                <a:ln>
                  <a:noFill/>
                </a:ln>
                <a:solidFill>
                  <a:srgbClr val="28517A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</a:t>
            </a:r>
            <a:endParaRPr kumimoji="0" lang="ko-KR" altLang="en-US" sz="7200" b="1" i="0" u="none" strike="noStrike" kern="1200" cap="none" spc="300" normalizeH="0" baseline="0" noProof="0" dirty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3688" y="3140968"/>
            <a:ext cx="5904656" cy="105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600" b="1" spc="3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RNN</a:t>
            </a:r>
            <a:endParaRPr kumimoji="0" lang="en-US" altLang="ko-KR" sz="36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931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Vanilla RNN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37006-1720-C5B9-C451-7D3AB9A370E0}"/>
              </a:ext>
            </a:extLst>
          </p:cNvPr>
          <p:cNvSpPr txBox="1"/>
          <p:nvPr/>
        </p:nvSpPr>
        <p:spPr>
          <a:xfrm>
            <a:off x="1436829" y="5000977"/>
            <a:ext cx="6192688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Sequence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학습함에 있어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하나의 </a:t>
            </a:r>
            <a:r>
              <a:rPr lang="en-US" altLang="ko-KR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layer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en-US" altLang="ko-KR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반복해서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사용함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Google Shape;131;p6">
            <a:extLst>
              <a:ext uri="{FF2B5EF4-FFF2-40B4-BE49-F238E27FC236}">
                <a16:creationId xmlns:a16="http://schemas.microsoft.com/office/drawing/2014/main" id="{5E75F2F2-42BA-8226-B423-56F7EB1D126A}"/>
              </a:ext>
            </a:extLst>
          </p:cNvPr>
          <p:cNvSpPr/>
          <p:nvPr/>
        </p:nvSpPr>
        <p:spPr>
          <a:xfrm>
            <a:off x="911422" y="4869160"/>
            <a:ext cx="7243502" cy="124018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custGeom>
                    <a:avLst/>
                    <a:gdLst>
                      <a:gd name="connsiteX0" fmla="*/ 0 w 5904656"/>
                      <a:gd name="connsiteY0" fmla="*/ 285870 h 1715186"/>
                      <a:gd name="connsiteX1" fmla="*/ 285870 w 5904656"/>
                      <a:gd name="connsiteY1" fmla="*/ 0 h 1715186"/>
                      <a:gd name="connsiteX2" fmla="*/ 899155 w 5904656"/>
                      <a:gd name="connsiteY2" fmla="*/ 0 h 1715186"/>
                      <a:gd name="connsiteX3" fmla="*/ 1672428 w 5904656"/>
                      <a:gd name="connsiteY3" fmla="*/ 0 h 1715186"/>
                      <a:gd name="connsiteX4" fmla="*/ 2392372 w 5904656"/>
                      <a:gd name="connsiteY4" fmla="*/ 0 h 1715186"/>
                      <a:gd name="connsiteX5" fmla="*/ 2898999 w 5904656"/>
                      <a:gd name="connsiteY5" fmla="*/ 0 h 1715186"/>
                      <a:gd name="connsiteX6" fmla="*/ 3512284 w 5904656"/>
                      <a:gd name="connsiteY6" fmla="*/ 0 h 1715186"/>
                      <a:gd name="connsiteX7" fmla="*/ 4232228 w 5904656"/>
                      <a:gd name="connsiteY7" fmla="*/ 0 h 1715186"/>
                      <a:gd name="connsiteX8" fmla="*/ 4738855 w 5904656"/>
                      <a:gd name="connsiteY8" fmla="*/ 0 h 1715186"/>
                      <a:gd name="connsiteX9" fmla="*/ 5618786 w 5904656"/>
                      <a:gd name="connsiteY9" fmla="*/ 0 h 1715186"/>
                      <a:gd name="connsiteX10" fmla="*/ 5904656 w 5904656"/>
                      <a:gd name="connsiteY10" fmla="*/ 285870 h 1715186"/>
                      <a:gd name="connsiteX11" fmla="*/ 5904656 w 5904656"/>
                      <a:gd name="connsiteY11" fmla="*/ 846159 h 1715186"/>
                      <a:gd name="connsiteX12" fmla="*/ 5904656 w 5904656"/>
                      <a:gd name="connsiteY12" fmla="*/ 1429316 h 1715186"/>
                      <a:gd name="connsiteX13" fmla="*/ 5618786 w 5904656"/>
                      <a:gd name="connsiteY13" fmla="*/ 1715186 h 1715186"/>
                      <a:gd name="connsiteX14" fmla="*/ 5058830 w 5904656"/>
                      <a:gd name="connsiteY14" fmla="*/ 1715186 h 1715186"/>
                      <a:gd name="connsiteX15" fmla="*/ 4338886 w 5904656"/>
                      <a:gd name="connsiteY15" fmla="*/ 1715186 h 1715186"/>
                      <a:gd name="connsiteX16" fmla="*/ 3672272 w 5904656"/>
                      <a:gd name="connsiteY16" fmla="*/ 1715186 h 1715186"/>
                      <a:gd name="connsiteX17" fmla="*/ 3058986 w 5904656"/>
                      <a:gd name="connsiteY17" fmla="*/ 1715186 h 1715186"/>
                      <a:gd name="connsiteX18" fmla="*/ 2339043 w 5904656"/>
                      <a:gd name="connsiteY18" fmla="*/ 1715186 h 1715186"/>
                      <a:gd name="connsiteX19" fmla="*/ 1619099 w 5904656"/>
                      <a:gd name="connsiteY19" fmla="*/ 1715186 h 1715186"/>
                      <a:gd name="connsiteX20" fmla="*/ 1112472 w 5904656"/>
                      <a:gd name="connsiteY20" fmla="*/ 1715186 h 1715186"/>
                      <a:gd name="connsiteX21" fmla="*/ 285870 w 5904656"/>
                      <a:gd name="connsiteY21" fmla="*/ 1715186 h 1715186"/>
                      <a:gd name="connsiteX22" fmla="*/ 0 w 5904656"/>
                      <a:gd name="connsiteY22" fmla="*/ 1429316 h 1715186"/>
                      <a:gd name="connsiteX23" fmla="*/ 0 w 5904656"/>
                      <a:gd name="connsiteY23" fmla="*/ 857593 h 1715186"/>
                      <a:gd name="connsiteX24" fmla="*/ 0 w 5904656"/>
                      <a:gd name="connsiteY24" fmla="*/ 285870 h 1715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904656" h="1715186" extrusionOk="0">
                        <a:moveTo>
                          <a:pt x="0" y="285870"/>
                        </a:moveTo>
                        <a:cubicBezTo>
                          <a:pt x="12786" y="126176"/>
                          <a:pt x="154783" y="15604"/>
                          <a:pt x="285870" y="0"/>
                        </a:cubicBezTo>
                        <a:cubicBezTo>
                          <a:pt x="434190" y="15975"/>
                          <a:pt x="599653" y="10918"/>
                          <a:pt x="899155" y="0"/>
                        </a:cubicBezTo>
                        <a:cubicBezTo>
                          <a:pt x="1198658" y="-10918"/>
                          <a:pt x="1300961" y="-11555"/>
                          <a:pt x="1672428" y="0"/>
                        </a:cubicBezTo>
                        <a:cubicBezTo>
                          <a:pt x="2043895" y="11555"/>
                          <a:pt x="2220036" y="-18725"/>
                          <a:pt x="2392372" y="0"/>
                        </a:cubicBezTo>
                        <a:cubicBezTo>
                          <a:pt x="2564708" y="18725"/>
                          <a:pt x="2749404" y="-5849"/>
                          <a:pt x="2898999" y="0"/>
                        </a:cubicBezTo>
                        <a:cubicBezTo>
                          <a:pt x="3048594" y="5849"/>
                          <a:pt x="3366831" y="-12226"/>
                          <a:pt x="3512284" y="0"/>
                        </a:cubicBezTo>
                        <a:cubicBezTo>
                          <a:pt x="3657738" y="12226"/>
                          <a:pt x="4081787" y="30248"/>
                          <a:pt x="4232228" y="0"/>
                        </a:cubicBezTo>
                        <a:cubicBezTo>
                          <a:pt x="4382669" y="-30248"/>
                          <a:pt x="4604763" y="-9267"/>
                          <a:pt x="4738855" y="0"/>
                        </a:cubicBezTo>
                        <a:cubicBezTo>
                          <a:pt x="4872947" y="9267"/>
                          <a:pt x="5234730" y="-2519"/>
                          <a:pt x="5618786" y="0"/>
                        </a:cubicBezTo>
                        <a:cubicBezTo>
                          <a:pt x="5775274" y="34466"/>
                          <a:pt x="5923535" y="123759"/>
                          <a:pt x="5904656" y="285870"/>
                        </a:cubicBezTo>
                        <a:cubicBezTo>
                          <a:pt x="5909083" y="419672"/>
                          <a:pt x="5916373" y="625692"/>
                          <a:pt x="5904656" y="846159"/>
                        </a:cubicBezTo>
                        <a:cubicBezTo>
                          <a:pt x="5892939" y="1066626"/>
                          <a:pt x="5914641" y="1285710"/>
                          <a:pt x="5904656" y="1429316"/>
                        </a:cubicBezTo>
                        <a:cubicBezTo>
                          <a:pt x="5883065" y="1601705"/>
                          <a:pt x="5776944" y="1727212"/>
                          <a:pt x="5618786" y="1715186"/>
                        </a:cubicBezTo>
                        <a:cubicBezTo>
                          <a:pt x="5384696" y="1706977"/>
                          <a:pt x="5231567" y="1700132"/>
                          <a:pt x="5058830" y="1715186"/>
                        </a:cubicBezTo>
                        <a:cubicBezTo>
                          <a:pt x="4886093" y="1730240"/>
                          <a:pt x="4671393" y="1722407"/>
                          <a:pt x="4338886" y="1715186"/>
                        </a:cubicBezTo>
                        <a:cubicBezTo>
                          <a:pt x="4006379" y="1707965"/>
                          <a:pt x="3881170" y="1748091"/>
                          <a:pt x="3672272" y="1715186"/>
                        </a:cubicBezTo>
                        <a:cubicBezTo>
                          <a:pt x="3463374" y="1682281"/>
                          <a:pt x="3247509" y="1726996"/>
                          <a:pt x="3058986" y="1715186"/>
                        </a:cubicBezTo>
                        <a:cubicBezTo>
                          <a:pt x="2870463" y="1703376"/>
                          <a:pt x="2672597" y="1750750"/>
                          <a:pt x="2339043" y="1715186"/>
                        </a:cubicBezTo>
                        <a:cubicBezTo>
                          <a:pt x="2005489" y="1679622"/>
                          <a:pt x="1976653" y="1730860"/>
                          <a:pt x="1619099" y="1715186"/>
                        </a:cubicBezTo>
                        <a:cubicBezTo>
                          <a:pt x="1261545" y="1699512"/>
                          <a:pt x="1263813" y="1706341"/>
                          <a:pt x="1112472" y="1715186"/>
                        </a:cubicBezTo>
                        <a:cubicBezTo>
                          <a:pt x="961131" y="1724031"/>
                          <a:pt x="697195" y="1738897"/>
                          <a:pt x="285870" y="1715186"/>
                        </a:cubicBezTo>
                        <a:cubicBezTo>
                          <a:pt x="131182" y="1719864"/>
                          <a:pt x="-9465" y="1596048"/>
                          <a:pt x="0" y="1429316"/>
                        </a:cubicBezTo>
                        <a:cubicBezTo>
                          <a:pt x="28397" y="1260235"/>
                          <a:pt x="-18662" y="1113257"/>
                          <a:pt x="0" y="857593"/>
                        </a:cubicBezTo>
                        <a:cubicBezTo>
                          <a:pt x="18662" y="601929"/>
                          <a:pt x="9800" y="503307"/>
                          <a:pt x="0" y="28587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5361" name="Picture 1" descr="page9image29674960">
            <a:extLst>
              <a:ext uri="{FF2B5EF4-FFF2-40B4-BE49-F238E27FC236}">
                <a16:creationId xmlns:a16="http://schemas.microsoft.com/office/drawing/2014/main" id="{17868BF3-630A-8E8F-0CAB-865900A2A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59243"/>
            <a:ext cx="4687762" cy="212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944A03-EBE2-4E3F-5AEE-C99963C65A7C}"/>
              </a:ext>
            </a:extLst>
          </p:cNvPr>
          <p:cNvSpPr txBox="1"/>
          <p:nvPr/>
        </p:nvSpPr>
        <p:spPr>
          <a:xfrm>
            <a:off x="5652120" y="2580444"/>
            <a:ext cx="360676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순환적인 구조</a:t>
            </a:r>
            <a:endParaRPr lang="en-US" altLang="ko-KR" sz="2000" dirty="0">
              <a:highlight>
                <a:srgbClr val="FFFF00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Object 38">
            <a:extLst>
              <a:ext uri="{FF2B5EF4-FFF2-40B4-BE49-F238E27FC236}">
                <a16:creationId xmlns:a16="http://schemas.microsoft.com/office/drawing/2014/main" id="{8742BC8C-1138-2FC4-9098-D410152BD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5279703">
            <a:off x="1914665" y="4010486"/>
            <a:ext cx="585239" cy="4062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D7A843-51C4-CE2A-1CE9-B4D19894E77B}"/>
              </a:ext>
            </a:extLst>
          </p:cNvPr>
          <p:cNvSpPr txBox="1"/>
          <p:nvPr/>
        </p:nvSpPr>
        <p:spPr>
          <a:xfrm>
            <a:off x="2427680" y="4210442"/>
            <a:ext cx="2105493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시점에 따라 풀어서 표현함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984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Vanilla RNN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37006-1720-C5B9-C451-7D3AB9A370E0}"/>
              </a:ext>
            </a:extLst>
          </p:cNvPr>
          <p:cNvSpPr txBox="1"/>
          <p:nvPr/>
        </p:nvSpPr>
        <p:spPr>
          <a:xfrm>
            <a:off x="1436829" y="5157192"/>
            <a:ext cx="619268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모델은 목적에 따라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구조로 활용 할 수 있음</a:t>
            </a:r>
          </a:p>
        </p:txBody>
      </p:sp>
      <p:sp>
        <p:nvSpPr>
          <p:cNvPr id="9" name="Google Shape;131;p6">
            <a:extLst>
              <a:ext uri="{FF2B5EF4-FFF2-40B4-BE49-F238E27FC236}">
                <a16:creationId xmlns:a16="http://schemas.microsoft.com/office/drawing/2014/main" id="{5E75F2F2-42BA-8226-B423-56F7EB1D126A}"/>
              </a:ext>
            </a:extLst>
          </p:cNvPr>
          <p:cNvSpPr/>
          <p:nvPr/>
        </p:nvSpPr>
        <p:spPr>
          <a:xfrm>
            <a:off x="911422" y="4869160"/>
            <a:ext cx="7243502" cy="124018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custGeom>
                    <a:avLst/>
                    <a:gdLst>
                      <a:gd name="connsiteX0" fmla="*/ 0 w 5904656"/>
                      <a:gd name="connsiteY0" fmla="*/ 285870 h 1715186"/>
                      <a:gd name="connsiteX1" fmla="*/ 285870 w 5904656"/>
                      <a:gd name="connsiteY1" fmla="*/ 0 h 1715186"/>
                      <a:gd name="connsiteX2" fmla="*/ 899155 w 5904656"/>
                      <a:gd name="connsiteY2" fmla="*/ 0 h 1715186"/>
                      <a:gd name="connsiteX3" fmla="*/ 1672428 w 5904656"/>
                      <a:gd name="connsiteY3" fmla="*/ 0 h 1715186"/>
                      <a:gd name="connsiteX4" fmla="*/ 2392372 w 5904656"/>
                      <a:gd name="connsiteY4" fmla="*/ 0 h 1715186"/>
                      <a:gd name="connsiteX5" fmla="*/ 2898999 w 5904656"/>
                      <a:gd name="connsiteY5" fmla="*/ 0 h 1715186"/>
                      <a:gd name="connsiteX6" fmla="*/ 3512284 w 5904656"/>
                      <a:gd name="connsiteY6" fmla="*/ 0 h 1715186"/>
                      <a:gd name="connsiteX7" fmla="*/ 4232228 w 5904656"/>
                      <a:gd name="connsiteY7" fmla="*/ 0 h 1715186"/>
                      <a:gd name="connsiteX8" fmla="*/ 4738855 w 5904656"/>
                      <a:gd name="connsiteY8" fmla="*/ 0 h 1715186"/>
                      <a:gd name="connsiteX9" fmla="*/ 5618786 w 5904656"/>
                      <a:gd name="connsiteY9" fmla="*/ 0 h 1715186"/>
                      <a:gd name="connsiteX10" fmla="*/ 5904656 w 5904656"/>
                      <a:gd name="connsiteY10" fmla="*/ 285870 h 1715186"/>
                      <a:gd name="connsiteX11" fmla="*/ 5904656 w 5904656"/>
                      <a:gd name="connsiteY11" fmla="*/ 846159 h 1715186"/>
                      <a:gd name="connsiteX12" fmla="*/ 5904656 w 5904656"/>
                      <a:gd name="connsiteY12" fmla="*/ 1429316 h 1715186"/>
                      <a:gd name="connsiteX13" fmla="*/ 5618786 w 5904656"/>
                      <a:gd name="connsiteY13" fmla="*/ 1715186 h 1715186"/>
                      <a:gd name="connsiteX14" fmla="*/ 5058830 w 5904656"/>
                      <a:gd name="connsiteY14" fmla="*/ 1715186 h 1715186"/>
                      <a:gd name="connsiteX15" fmla="*/ 4338886 w 5904656"/>
                      <a:gd name="connsiteY15" fmla="*/ 1715186 h 1715186"/>
                      <a:gd name="connsiteX16" fmla="*/ 3672272 w 5904656"/>
                      <a:gd name="connsiteY16" fmla="*/ 1715186 h 1715186"/>
                      <a:gd name="connsiteX17" fmla="*/ 3058986 w 5904656"/>
                      <a:gd name="connsiteY17" fmla="*/ 1715186 h 1715186"/>
                      <a:gd name="connsiteX18" fmla="*/ 2339043 w 5904656"/>
                      <a:gd name="connsiteY18" fmla="*/ 1715186 h 1715186"/>
                      <a:gd name="connsiteX19" fmla="*/ 1619099 w 5904656"/>
                      <a:gd name="connsiteY19" fmla="*/ 1715186 h 1715186"/>
                      <a:gd name="connsiteX20" fmla="*/ 1112472 w 5904656"/>
                      <a:gd name="connsiteY20" fmla="*/ 1715186 h 1715186"/>
                      <a:gd name="connsiteX21" fmla="*/ 285870 w 5904656"/>
                      <a:gd name="connsiteY21" fmla="*/ 1715186 h 1715186"/>
                      <a:gd name="connsiteX22" fmla="*/ 0 w 5904656"/>
                      <a:gd name="connsiteY22" fmla="*/ 1429316 h 1715186"/>
                      <a:gd name="connsiteX23" fmla="*/ 0 w 5904656"/>
                      <a:gd name="connsiteY23" fmla="*/ 857593 h 1715186"/>
                      <a:gd name="connsiteX24" fmla="*/ 0 w 5904656"/>
                      <a:gd name="connsiteY24" fmla="*/ 285870 h 1715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904656" h="1715186" extrusionOk="0">
                        <a:moveTo>
                          <a:pt x="0" y="285870"/>
                        </a:moveTo>
                        <a:cubicBezTo>
                          <a:pt x="12786" y="126176"/>
                          <a:pt x="154783" y="15604"/>
                          <a:pt x="285870" y="0"/>
                        </a:cubicBezTo>
                        <a:cubicBezTo>
                          <a:pt x="434190" y="15975"/>
                          <a:pt x="599653" y="10918"/>
                          <a:pt x="899155" y="0"/>
                        </a:cubicBezTo>
                        <a:cubicBezTo>
                          <a:pt x="1198658" y="-10918"/>
                          <a:pt x="1300961" y="-11555"/>
                          <a:pt x="1672428" y="0"/>
                        </a:cubicBezTo>
                        <a:cubicBezTo>
                          <a:pt x="2043895" y="11555"/>
                          <a:pt x="2220036" y="-18725"/>
                          <a:pt x="2392372" y="0"/>
                        </a:cubicBezTo>
                        <a:cubicBezTo>
                          <a:pt x="2564708" y="18725"/>
                          <a:pt x="2749404" y="-5849"/>
                          <a:pt x="2898999" y="0"/>
                        </a:cubicBezTo>
                        <a:cubicBezTo>
                          <a:pt x="3048594" y="5849"/>
                          <a:pt x="3366831" y="-12226"/>
                          <a:pt x="3512284" y="0"/>
                        </a:cubicBezTo>
                        <a:cubicBezTo>
                          <a:pt x="3657738" y="12226"/>
                          <a:pt x="4081787" y="30248"/>
                          <a:pt x="4232228" y="0"/>
                        </a:cubicBezTo>
                        <a:cubicBezTo>
                          <a:pt x="4382669" y="-30248"/>
                          <a:pt x="4604763" y="-9267"/>
                          <a:pt x="4738855" y="0"/>
                        </a:cubicBezTo>
                        <a:cubicBezTo>
                          <a:pt x="4872947" y="9267"/>
                          <a:pt x="5234730" y="-2519"/>
                          <a:pt x="5618786" y="0"/>
                        </a:cubicBezTo>
                        <a:cubicBezTo>
                          <a:pt x="5775274" y="34466"/>
                          <a:pt x="5923535" y="123759"/>
                          <a:pt x="5904656" y="285870"/>
                        </a:cubicBezTo>
                        <a:cubicBezTo>
                          <a:pt x="5909083" y="419672"/>
                          <a:pt x="5916373" y="625692"/>
                          <a:pt x="5904656" y="846159"/>
                        </a:cubicBezTo>
                        <a:cubicBezTo>
                          <a:pt x="5892939" y="1066626"/>
                          <a:pt x="5914641" y="1285710"/>
                          <a:pt x="5904656" y="1429316"/>
                        </a:cubicBezTo>
                        <a:cubicBezTo>
                          <a:pt x="5883065" y="1601705"/>
                          <a:pt x="5776944" y="1727212"/>
                          <a:pt x="5618786" y="1715186"/>
                        </a:cubicBezTo>
                        <a:cubicBezTo>
                          <a:pt x="5384696" y="1706977"/>
                          <a:pt x="5231567" y="1700132"/>
                          <a:pt x="5058830" y="1715186"/>
                        </a:cubicBezTo>
                        <a:cubicBezTo>
                          <a:pt x="4886093" y="1730240"/>
                          <a:pt x="4671393" y="1722407"/>
                          <a:pt x="4338886" y="1715186"/>
                        </a:cubicBezTo>
                        <a:cubicBezTo>
                          <a:pt x="4006379" y="1707965"/>
                          <a:pt x="3881170" y="1748091"/>
                          <a:pt x="3672272" y="1715186"/>
                        </a:cubicBezTo>
                        <a:cubicBezTo>
                          <a:pt x="3463374" y="1682281"/>
                          <a:pt x="3247509" y="1726996"/>
                          <a:pt x="3058986" y="1715186"/>
                        </a:cubicBezTo>
                        <a:cubicBezTo>
                          <a:pt x="2870463" y="1703376"/>
                          <a:pt x="2672597" y="1750750"/>
                          <a:pt x="2339043" y="1715186"/>
                        </a:cubicBezTo>
                        <a:cubicBezTo>
                          <a:pt x="2005489" y="1679622"/>
                          <a:pt x="1976653" y="1730860"/>
                          <a:pt x="1619099" y="1715186"/>
                        </a:cubicBezTo>
                        <a:cubicBezTo>
                          <a:pt x="1261545" y="1699512"/>
                          <a:pt x="1263813" y="1706341"/>
                          <a:pt x="1112472" y="1715186"/>
                        </a:cubicBezTo>
                        <a:cubicBezTo>
                          <a:pt x="961131" y="1724031"/>
                          <a:pt x="697195" y="1738897"/>
                          <a:pt x="285870" y="1715186"/>
                        </a:cubicBezTo>
                        <a:cubicBezTo>
                          <a:pt x="131182" y="1719864"/>
                          <a:pt x="-9465" y="1596048"/>
                          <a:pt x="0" y="1429316"/>
                        </a:cubicBezTo>
                        <a:cubicBezTo>
                          <a:pt x="28397" y="1260235"/>
                          <a:pt x="-18662" y="1113257"/>
                          <a:pt x="0" y="857593"/>
                        </a:cubicBezTo>
                        <a:cubicBezTo>
                          <a:pt x="18662" y="601929"/>
                          <a:pt x="9800" y="503307"/>
                          <a:pt x="0" y="28587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122CDE2-3587-5E00-3FFE-882451E92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29" y="1667716"/>
            <a:ext cx="5934472" cy="30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161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Vanilla RNN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22" name="그림 21" descr="폰트, 텍스트, 친필, 화이트이(가) 표시된 사진&#10;&#10;자동 생성된 설명">
            <a:extLst>
              <a:ext uri="{FF2B5EF4-FFF2-40B4-BE49-F238E27FC236}">
                <a16:creationId xmlns:a16="http://schemas.microsoft.com/office/drawing/2014/main" id="{5E10F14D-21D5-CFC5-9867-37479B428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19" y="2390876"/>
            <a:ext cx="3146113" cy="1651709"/>
          </a:xfrm>
          <a:prstGeom prst="rect">
            <a:avLst/>
          </a:prstGeom>
        </p:spPr>
      </p:pic>
      <p:sp>
        <p:nvSpPr>
          <p:cNvPr id="24" name="사각형: 둥근 모서리 8">
            <a:extLst>
              <a:ext uri="{FF2B5EF4-FFF2-40B4-BE49-F238E27FC236}">
                <a16:creationId xmlns:a16="http://schemas.microsoft.com/office/drawing/2014/main" id="{2B9F9704-9724-2E51-5753-8CB281FCCAF3}"/>
              </a:ext>
            </a:extLst>
          </p:cNvPr>
          <p:cNvSpPr/>
          <p:nvPr/>
        </p:nvSpPr>
        <p:spPr>
          <a:xfrm>
            <a:off x="609330" y="2046318"/>
            <a:ext cx="7736927" cy="2328120"/>
          </a:xfrm>
          <a:prstGeom prst="roundRect">
            <a:avLst/>
          </a:prstGeom>
          <a:noFill/>
          <a:ln w="38100">
            <a:solidFill>
              <a:srgbClr val="C6D9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20E822-8FFE-EF65-10C9-315844F79C4E}"/>
              </a:ext>
            </a:extLst>
          </p:cNvPr>
          <p:cNvSpPr txBox="1"/>
          <p:nvPr/>
        </p:nvSpPr>
        <p:spPr>
          <a:xfrm>
            <a:off x="1038911" y="1854858"/>
            <a:ext cx="201622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C6D9F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C6D9F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RNN </a:t>
            </a:r>
            <a:r>
              <a:rPr lang="ko-KR" altLang="en-US" sz="2000" dirty="0" err="1">
                <a:solidFill>
                  <a:srgbClr val="C6D9F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순전파</a:t>
            </a:r>
            <a:r>
              <a:rPr lang="ko-KR" altLang="en-US" sz="2000" dirty="0">
                <a:solidFill>
                  <a:srgbClr val="C6D9F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과정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774A4E-2407-DB46-8D22-D82D96A1BB51}"/>
              </a:ext>
            </a:extLst>
          </p:cNvPr>
          <p:cNvSpPr txBox="1"/>
          <p:nvPr/>
        </p:nvSpPr>
        <p:spPr>
          <a:xfrm>
            <a:off x="6739255" y="2555926"/>
            <a:ext cx="1174954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매개변수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7" name="Object 38">
            <a:extLst>
              <a:ext uri="{FF2B5EF4-FFF2-40B4-BE49-F238E27FC236}">
                <a16:creationId xmlns:a16="http://schemas.microsoft.com/office/drawing/2014/main" id="{7CCF91A8-BC69-F046-10BD-54E61FE679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218765">
            <a:off x="6499111" y="2867331"/>
            <a:ext cx="454428" cy="218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81A79-D17A-707D-7765-3AAED73B70A0}"/>
                  </a:ext>
                </a:extLst>
              </p:cNvPr>
              <p:cNvSpPr txBox="1"/>
              <p:nvPr/>
            </p:nvSpPr>
            <p:spPr>
              <a:xfrm>
                <a:off x="4427983" y="2758688"/>
                <a:ext cx="2659597" cy="1340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𝑏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,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𝑐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m:t>= </m:t>
                      </m:r>
                      <m:r>
                        <m:rPr>
                          <m:nor/>
                        </m:rP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m:t>편향 벡터</m:t>
                      </m:r>
                    </m:oMath>
                  </m:oMathPara>
                </a14:m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𝑈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𝑉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𝑊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m:t>= </m:t>
                      </m:r>
                      <m:r>
                        <m:rPr>
                          <m:nor/>
                        </m:rPr>
                        <a:rPr lang="ko-KR" altLang="en-US" b="0" i="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m:t>가중치 행렬</m:t>
                      </m:r>
                    </m:oMath>
                  </m:oMathPara>
                </a14:m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81A79-D17A-707D-7765-3AAED73B7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3" y="2758688"/>
                <a:ext cx="2659597" cy="13406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807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Vanilla RNN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22" name="그림 21" descr="폰트, 텍스트, 친필, 화이트이(가) 표시된 사진&#10;&#10;자동 생성된 설명">
            <a:extLst>
              <a:ext uri="{FF2B5EF4-FFF2-40B4-BE49-F238E27FC236}">
                <a16:creationId xmlns:a16="http://schemas.microsoft.com/office/drawing/2014/main" id="{5E10F14D-21D5-CFC5-9867-37479B428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19" y="2390876"/>
            <a:ext cx="3146113" cy="1651709"/>
          </a:xfrm>
          <a:prstGeom prst="rect">
            <a:avLst/>
          </a:prstGeom>
        </p:spPr>
      </p:pic>
      <p:sp>
        <p:nvSpPr>
          <p:cNvPr id="24" name="사각형: 둥근 모서리 8">
            <a:extLst>
              <a:ext uri="{FF2B5EF4-FFF2-40B4-BE49-F238E27FC236}">
                <a16:creationId xmlns:a16="http://schemas.microsoft.com/office/drawing/2014/main" id="{2B9F9704-9724-2E51-5753-8CB281FCCAF3}"/>
              </a:ext>
            </a:extLst>
          </p:cNvPr>
          <p:cNvSpPr/>
          <p:nvPr/>
        </p:nvSpPr>
        <p:spPr>
          <a:xfrm>
            <a:off x="609330" y="2046318"/>
            <a:ext cx="7736927" cy="2328120"/>
          </a:xfrm>
          <a:prstGeom prst="roundRect">
            <a:avLst/>
          </a:prstGeom>
          <a:noFill/>
          <a:ln w="38100">
            <a:solidFill>
              <a:srgbClr val="C6D9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20E822-8FFE-EF65-10C9-315844F79C4E}"/>
              </a:ext>
            </a:extLst>
          </p:cNvPr>
          <p:cNvSpPr txBox="1"/>
          <p:nvPr/>
        </p:nvSpPr>
        <p:spPr>
          <a:xfrm>
            <a:off x="1038911" y="1854858"/>
            <a:ext cx="201622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C6D9F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C6D9F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RNN </a:t>
            </a:r>
            <a:r>
              <a:rPr lang="ko-KR" altLang="en-US" sz="2000" dirty="0" err="1">
                <a:solidFill>
                  <a:srgbClr val="C6D9F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순전파</a:t>
            </a:r>
            <a:r>
              <a:rPr lang="ko-KR" altLang="en-US" sz="2000" dirty="0">
                <a:solidFill>
                  <a:srgbClr val="C6D9F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과정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774A4E-2407-DB46-8D22-D82D96A1BB51}"/>
              </a:ext>
            </a:extLst>
          </p:cNvPr>
          <p:cNvSpPr txBox="1"/>
          <p:nvPr/>
        </p:nvSpPr>
        <p:spPr>
          <a:xfrm>
            <a:off x="6739255" y="2555926"/>
            <a:ext cx="1174954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매개변수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7" name="Object 38">
            <a:extLst>
              <a:ext uri="{FF2B5EF4-FFF2-40B4-BE49-F238E27FC236}">
                <a16:creationId xmlns:a16="http://schemas.microsoft.com/office/drawing/2014/main" id="{7CCF91A8-BC69-F046-10BD-54E61FE679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218765">
            <a:off x="6499111" y="2867331"/>
            <a:ext cx="454428" cy="218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81A79-D17A-707D-7765-3AAED73B70A0}"/>
                  </a:ext>
                </a:extLst>
              </p:cNvPr>
              <p:cNvSpPr txBox="1"/>
              <p:nvPr/>
            </p:nvSpPr>
            <p:spPr>
              <a:xfrm>
                <a:off x="4427983" y="2758688"/>
                <a:ext cx="2659597" cy="1340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𝑏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,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𝑐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m:t>= </m:t>
                      </m:r>
                      <m:r>
                        <m:rPr>
                          <m:nor/>
                        </m:rP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m:t>편향 벡터</m:t>
                      </m:r>
                    </m:oMath>
                  </m:oMathPara>
                </a14:m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𝑈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𝑉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𝑊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m:t>= </m:t>
                      </m:r>
                      <m:r>
                        <m:rPr>
                          <m:nor/>
                        </m:rPr>
                        <a:rPr lang="ko-KR" altLang="en-US" b="0" i="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m:t>가중치 행렬</m:t>
                      </m:r>
                    </m:oMath>
                  </m:oMathPara>
                </a14:m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81A79-D17A-707D-7765-3AAED73B7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3" y="2758688"/>
                <a:ext cx="2659597" cy="13406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순서도: 데이터 15">
            <a:extLst>
              <a:ext uri="{FF2B5EF4-FFF2-40B4-BE49-F238E27FC236}">
                <a16:creationId xmlns:a16="http://schemas.microsoft.com/office/drawing/2014/main" id="{FD85059A-C6B0-4F97-7F56-757982880AE5}"/>
              </a:ext>
            </a:extLst>
          </p:cNvPr>
          <p:cNvSpPr/>
          <p:nvPr/>
        </p:nvSpPr>
        <p:spPr>
          <a:xfrm>
            <a:off x="1821046" y="2647264"/>
            <a:ext cx="317798" cy="72681"/>
          </a:xfrm>
          <a:prstGeom prst="flowChartInputOutpu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순서도: 데이터 15">
            <a:extLst>
              <a:ext uri="{FF2B5EF4-FFF2-40B4-BE49-F238E27FC236}">
                <a16:creationId xmlns:a16="http://schemas.microsoft.com/office/drawing/2014/main" id="{92E1D2A1-E68F-08A6-0EDA-9E60F03E122B}"/>
              </a:ext>
            </a:extLst>
          </p:cNvPr>
          <p:cNvSpPr/>
          <p:nvPr/>
        </p:nvSpPr>
        <p:spPr>
          <a:xfrm>
            <a:off x="2336221" y="2636912"/>
            <a:ext cx="317798" cy="72681"/>
          </a:xfrm>
          <a:prstGeom prst="flowChartInputOutpu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데이터 15">
            <a:extLst>
              <a:ext uri="{FF2B5EF4-FFF2-40B4-BE49-F238E27FC236}">
                <a16:creationId xmlns:a16="http://schemas.microsoft.com/office/drawing/2014/main" id="{CA62B819-B4CA-1D56-4028-85594DDEAE4C}"/>
              </a:ext>
            </a:extLst>
          </p:cNvPr>
          <p:cNvSpPr/>
          <p:nvPr/>
        </p:nvSpPr>
        <p:spPr>
          <a:xfrm>
            <a:off x="3534122" y="2636912"/>
            <a:ext cx="317798" cy="72681"/>
          </a:xfrm>
          <a:prstGeom prst="flowChartInputOutpu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순서도: 데이터 15">
            <a:extLst>
              <a:ext uri="{FF2B5EF4-FFF2-40B4-BE49-F238E27FC236}">
                <a16:creationId xmlns:a16="http://schemas.microsoft.com/office/drawing/2014/main" id="{AA1D3496-B167-3446-93FE-F8E5768776D1}"/>
              </a:ext>
            </a:extLst>
          </p:cNvPr>
          <p:cNvSpPr/>
          <p:nvPr/>
        </p:nvSpPr>
        <p:spPr>
          <a:xfrm>
            <a:off x="1815459" y="3365309"/>
            <a:ext cx="317798" cy="72681"/>
          </a:xfrm>
          <a:prstGeom prst="flowChartInputOutpu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데이터 15">
            <a:extLst>
              <a:ext uri="{FF2B5EF4-FFF2-40B4-BE49-F238E27FC236}">
                <a16:creationId xmlns:a16="http://schemas.microsoft.com/office/drawing/2014/main" id="{32EDF633-DB19-F252-E92D-1F924EC6FAB5}"/>
              </a:ext>
            </a:extLst>
          </p:cNvPr>
          <p:cNvSpPr/>
          <p:nvPr/>
        </p:nvSpPr>
        <p:spPr>
          <a:xfrm>
            <a:off x="2264795" y="3365310"/>
            <a:ext cx="317798" cy="72681"/>
          </a:xfrm>
          <a:prstGeom prst="flowChartInputOutpu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44CF0A71-DF3B-6F43-FC96-B7B410AA36C7}"/>
              </a:ext>
            </a:extLst>
          </p:cNvPr>
          <p:cNvSpPr/>
          <p:nvPr/>
        </p:nvSpPr>
        <p:spPr>
          <a:xfrm>
            <a:off x="595942" y="4811682"/>
            <a:ext cx="7806705" cy="1451920"/>
          </a:xfrm>
          <a:prstGeom prst="roundRect">
            <a:avLst>
              <a:gd name="adj" fmla="val 227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Object 20">
            <a:extLst>
              <a:ext uri="{FF2B5EF4-FFF2-40B4-BE49-F238E27FC236}">
                <a16:creationId xmlns:a16="http://schemas.microsoft.com/office/drawing/2014/main" id="{EBEEF9E7-1D4A-64BF-EF68-95ED82817DB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9612" y="4565898"/>
            <a:ext cx="328339" cy="575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1D49E2-37A6-A101-85EC-1236C42D9108}"/>
                  </a:ext>
                </a:extLst>
              </p:cNvPr>
              <p:cNvSpPr txBox="1"/>
              <p:nvPr/>
            </p:nvSpPr>
            <p:spPr>
              <a:xfrm>
                <a:off x="430183" y="4993814"/>
                <a:ext cx="8283633" cy="971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매개변수들은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𝑡</m:t>
                    </m:r>
                    <m:r>
                      <a:rPr lang="ko-KR" altLang="en-US" sz="2000" b="0" i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</m:t>
                    </m:r>
                    <m:r>
                      <a:rPr lang="ko-KR" altLang="en-US" sz="2000" b="0" i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에</m:t>
                    </m:r>
                    <m:r>
                      <a:rPr lang="ko-KR" altLang="en-US" sz="2000" b="0" i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</m:t>
                    </m:r>
                    <m:r>
                      <a:rPr lang="ko-KR" altLang="en-US" sz="2000" b="0" i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대해</m:t>
                    </m:r>
                    <m:r>
                      <a:rPr lang="ko-KR" altLang="en-US" sz="2000" b="0" i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 </m:t>
                    </m:r>
                    <m:r>
                      <a:rPr lang="ko-KR" altLang="en-US" sz="2000" b="0" i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의존하고</m:t>
                    </m:r>
                    <m:r>
                      <a:rPr lang="ko-KR" altLang="en-US" sz="2000" b="0" i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</m:t>
                    </m:r>
                    <m:r>
                      <a:rPr lang="ko-KR" altLang="en-US" sz="2000" b="0" i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있지</m:t>
                    </m:r>
                    <m:r>
                      <a:rPr lang="ko-KR" altLang="en-US" sz="2000" b="0" i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</m:t>
                    </m:r>
                    <m:r>
                      <a:rPr lang="ko-KR" altLang="en-US" sz="2000" b="0" i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않음</m:t>
                    </m:r>
                  </m:oMath>
                </a14:m>
                <a:endParaRPr lang="en-US" altLang="ko-KR" sz="2000" b="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b="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따라서 </a:t>
                </a:r>
                <a:r>
                  <a:rPr lang="ko-KR" altLang="en-US" sz="2000" b="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순전파</a:t>
                </a:r>
                <a:r>
                  <a:rPr lang="ko-KR" altLang="en-US" sz="2000" b="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과정에서 매개변수는 공유되며 변하지 않음</a:t>
                </a:r>
                <a:endParaRPr lang="en-US" altLang="ko-KR" sz="2000" b="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1D49E2-37A6-A101-85EC-1236C42D9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83" y="4993814"/>
                <a:ext cx="8283633" cy="971292"/>
              </a:xfrm>
              <a:prstGeom prst="rect">
                <a:avLst/>
              </a:prstGeom>
              <a:blipFill>
                <a:blip r:embed="rId7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832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자연어란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2" name="Google Shape;138;p6">
            <a:extLst>
              <a:ext uri="{FF2B5EF4-FFF2-40B4-BE49-F238E27FC236}">
                <a16:creationId xmlns:a16="http://schemas.microsoft.com/office/drawing/2014/main" id="{4BE0EF81-CC64-913A-E93A-6C45729295F8}"/>
              </a:ext>
            </a:extLst>
          </p:cNvPr>
          <p:cNvSpPr/>
          <p:nvPr/>
        </p:nvSpPr>
        <p:spPr>
          <a:xfrm>
            <a:off x="467544" y="1819425"/>
            <a:ext cx="8208912" cy="136091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FC2A7-B5BF-0A16-A82D-FC89840B8973}"/>
              </a:ext>
            </a:extLst>
          </p:cNvPr>
          <p:cNvSpPr txBox="1"/>
          <p:nvPr/>
        </p:nvSpPr>
        <p:spPr>
          <a:xfrm>
            <a:off x="1223628" y="2008195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의도와 목적을 갖고 만들어진 인공어와 구분하여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일상생활에서 사용하는 언어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부르는 개념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3FBA1B-D04B-2B2C-DE5D-16D3A7CDFF8A}"/>
              </a:ext>
            </a:extLst>
          </p:cNvPr>
          <p:cNvSpPr txBox="1"/>
          <p:nvPr/>
        </p:nvSpPr>
        <p:spPr>
          <a:xfrm>
            <a:off x="257212" y="1510647"/>
            <a:ext cx="4386796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자연어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(Natural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language)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Google Shape;138;p6">
            <a:extLst>
              <a:ext uri="{FF2B5EF4-FFF2-40B4-BE49-F238E27FC236}">
                <a16:creationId xmlns:a16="http://schemas.microsoft.com/office/drawing/2014/main" id="{4C4C409A-1F06-DC3B-78CE-CE34B660DEB8}"/>
              </a:ext>
            </a:extLst>
          </p:cNvPr>
          <p:cNvSpPr/>
          <p:nvPr/>
        </p:nvSpPr>
        <p:spPr>
          <a:xfrm>
            <a:off x="467544" y="3892102"/>
            <a:ext cx="8208912" cy="136091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5630A-7DF7-1BD1-40E0-2330C1974760}"/>
              </a:ext>
            </a:extLst>
          </p:cNvPr>
          <p:cNvSpPr txBox="1"/>
          <p:nvPr/>
        </p:nvSpPr>
        <p:spPr>
          <a:xfrm>
            <a:off x="1223628" y="4080872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자연어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사람의 언어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컴퓨터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이해하고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여러가지 일을 처리할 수 있도록 하는 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BA13EC-2F1D-37BE-EB50-657308187DA6}"/>
              </a:ext>
            </a:extLst>
          </p:cNvPr>
          <p:cNvSpPr txBox="1"/>
          <p:nvPr/>
        </p:nvSpPr>
        <p:spPr>
          <a:xfrm>
            <a:off x="199445" y="3573016"/>
            <a:ext cx="683506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자연어처리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(NLP, Natural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language Processing)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3516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Vanilla RNN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22" name="그림 21" descr="폰트, 텍스트, 친필, 화이트이(가) 표시된 사진&#10;&#10;자동 생성된 설명">
            <a:extLst>
              <a:ext uri="{FF2B5EF4-FFF2-40B4-BE49-F238E27FC236}">
                <a16:creationId xmlns:a16="http://schemas.microsoft.com/office/drawing/2014/main" id="{5E10F14D-21D5-CFC5-9867-37479B428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19" y="2390876"/>
            <a:ext cx="3146113" cy="1651709"/>
          </a:xfrm>
          <a:prstGeom prst="rect">
            <a:avLst/>
          </a:prstGeom>
        </p:spPr>
      </p:pic>
      <p:sp>
        <p:nvSpPr>
          <p:cNvPr id="24" name="사각형: 둥근 모서리 8">
            <a:extLst>
              <a:ext uri="{FF2B5EF4-FFF2-40B4-BE49-F238E27FC236}">
                <a16:creationId xmlns:a16="http://schemas.microsoft.com/office/drawing/2014/main" id="{2B9F9704-9724-2E51-5753-8CB281FCCAF3}"/>
              </a:ext>
            </a:extLst>
          </p:cNvPr>
          <p:cNvSpPr/>
          <p:nvPr/>
        </p:nvSpPr>
        <p:spPr>
          <a:xfrm>
            <a:off x="609330" y="2046318"/>
            <a:ext cx="7736927" cy="2328120"/>
          </a:xfrm>
          <a:prstGeom prst="roundRect">
            <a:avLst/>
          </a:prstGeom>
          <a:noFill/>
          <a:ln w="38100">
            <a:solidFill>
              <a:srgbClr val="C6D9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20E822-8FFE-EF65-10C9-315844F79C4E}"/>
              </a:ext>
            </a:extLst>
          </p:cNvPr>
          <p:cNvSpPr txBox="1"/>
          <p:nvPr/>
        </p:nvSpPr>
        <p:spPr>
          <a:xfrm>
            <a:off x="1038911" y="1854858"/>
            <a:ext cx="201622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C6D9F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C6D9F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RNN </a:t>
            </a:r>
            <a:r>
              <a:rPr lang="ko-KR" altLang="en-US" sz="2000" dirty="0" err="1">
                <a:solidFill>
                  <a:srgbClr val="C6D9F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순전파</a:t>
            </a:r>
            <a:r>
              <a:rPr lang="ko-KR" altLang="en-US" sz="2000" dirty="0">
                <a:solidFill>
                  <a:srgbClr val="C6D9F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과정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774A4E-2407-DB46-8D22-D82D96A1BB51}"/>
              </a:ext>
            </a:extLst>
          </p:cNvPr>
          <p:cNvSpPr txBox="1"/>
          <p:nvPr/>
        </p:nvSpPr>
        <p:spPr>
          <a:xfrm>
            <a:off x="6739255" y="2555926"/>
            <a:ext cx="1174954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매개변수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7" name="Object 38">
            <a:extLst>
              <a:ext uri="{FF2B5EF4-FFF2-40B4-BE49-F238E27FC236}">
                <a16:creationId xmlns:a16="http://schemas.microsoft.com/office/drawing/2014/main" id="{7CCF91A8-BC69-F046-10BD-54E61FE679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218765">
            <a:off x="6499111" y="2867331"/>
            <a:ext cx="454428" cy="218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81A79-D17A-707D-7765-3AAED73B70A0}"/>
                  </a:ext>
                </a:extLst>
              </p:cNvPr>
              <p:cNvSpPr txBox="1"/>
              <p:nvPr/>
            </p:nvSpPr>
            <p:spPr>
              <a:xfrm>
                <a:off x="4427983" y="2758688"/>
                <a:ext cx="2659597" cy="1340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𝑏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,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𝑐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m:t>= </m:t>
                      </m:r>
                      <m:r>
                        <m:rPr>
                          <m:nor/>
                        </m:rP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m:t>편향 벡터</m:t>
                      </m:r>
                    </m:oMath>
                  </m:oMathPara>
                </a14:m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𝑈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𝑉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𝑊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m:t>= </m:t>
                      </m:r>
                      <m:r>
                        <m:rPr>
                          <m:nor/>
                        </m:rPr>
                        <a:rPr lang="ko-KR" altLang="en-US" b="0" i="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m:t>가중치 행렬</m:t>
                      </m:r>
                    </m:oMath>
                  </m:oMathPara>
                </a14:m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281A79-D17A-707D-7765-3AAED73B7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3" y="2758688"/>
                <a:ext cx="2659597" cy="13406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순서도: 데이터 15">
            <a:extLst>
              <a:ext uri="{FF2B5EF4-FFF2-40B4-BE49-F238E27FC236}">
                <a16:creationId xmlns:a16="http://schemas.microsoft.com/office/drawing/2014/main" id="{32EDF633-DB19-F252-E92D-1F924EC6FAB5}"/>
              </a:ext>
            </a:extLst>
          </p:cNvPr>
          <p:cNvSpPr/>
          <p:nvPr/>
        </p:nvSpPr>
        <p:spPr>
          <a:xfrm>
            <a:off x="1897520" y="3061959"/>
            <a:ext cx="586247" cy="103714"/>
          </a:xfrm>
          <a:prstGeom prst="flowChartInputOutpu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DC362E5-8EE9-2EC1-500D-2FBF7443FA27}"/>
              </a:ext>
            </a:extLst>
          </p:cNvPr>
          <p:cNvSpPr/>
          <p:nvPr/>
        </p:nvSpPr>
        <p:spPr>
          <a:xfrm>
            <a:off x="595942" y="4811682"/>
            <a:ext cx="7806705" cy="1451920"/>
          </a:xfrm>
          <a:prstGeom prst="roundRect">
            <a:avLst>
              <a:gd name="adj" fmla="val 227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Object 20">
            <a:extLst>
              <a:ext uri="{FF2B5EF4-FFF2-40B4-BE49-F238E27FC236}">
                <a16:creationId xmlns:a16="http://schemas.microsoft.com/office/drawing/2014/main" id="{EBEEF9E7-1D4A-64BF-EF68-95ED82817DB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9612" y="4565898"/>
            <a:ext cx="328339" cy="5753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1D49E2-37A6-A101-85EC-1236C42D9108}"/>
              </a:ext>
            </a:extLst>
          </p:cNvPr>
          <p:cNvSpPr txBox="1"/>
          <p:nvPr/>
        </p:nvSpPr>
        <p:spPr>
          <a:xfrm>
            <a:off x="395957" y="4905455"/>
            <a:ext cx="8283633" cy="106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Times New Roman" panose="02020603050405020304" pitchFamily="18" charset="0"/>
                <a:ea typeface="나눔스퀘어_ac" panose="020B0600000101010101" pitchFamily="50" charset="-127"/>
                <a:cs typeface="Times New Roman" panose="02020603050405020304" pitchFamily="18" charset="0"/>
              </a:rPr>
              <a:t>tanh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는 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-1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사이의 값을 갖기 때문에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0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다음단계로 전달될 정보를 효과적으로 표현할 수 있음</a:t>
            </a:r>
            <a:endParaRPr lang="en-US" altLang="ko-KR" sz="2000" b="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0979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Vanilla RNN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" name="Google Shape;138;p6">
            <a:extLst>
              <a:ext uri="{FF2B5EF4-FFF2-40B4-BE49-F238E27FC236}">
                <a16:creationId xmlns:a16="http://schemas.microsoft.com/office/drawing/2014/main" id="{B665B690-7E99-69CE-A48E-D22605DF6BF5}"/>
              </a:ext>
            </a:extLst>
          </p:cNvPr>
          <p:cNvSpPr/>
          <p:nvPr/>
        </p:nvSpPr>
        <p:spPr>
          <a:xfrm>
            <a:off x="467544" y="1819426"/>
            <a:ext cx="8208912" cy="106139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3B4A4-5C72-4D63-CD13-07A014791372}"/>
              </a:ext>
            </a:extLst>
          </p:cNvPr>
          <p:cNvSpPr txBox="1"/>
          <p:nvPr/>
        </p:nvSpPr>
        <p:spPr>
          <a:xfrm>
            <a:off x="863588" y="2053920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 시점의 데이터들을 기억하는 역할로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Memory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cell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이라고도 부름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59BEC2-BB50-3A9F-8906-38DB550070D0}"/>
              </a:ext>
            </a:extLst>
          </p:cNvPr>
          <p:cNvSpPr txBox="1"/>
          <p:nvPr/>
        </p:nvSpPr>
        <p:spPr>
          <a:xfrm>
            <a:off x="429710" y="1518098"/>
            <a:ext cx="237992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State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6318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AB5CF27A-1C49-ED1D-4B46-FA82F2745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97" y="3013502"/>
            <a:ext cx="4891899" cy="308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Vanilla RNN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" name="Google Shape;138;p6">
            <a:extLst>
              <a:ext uri="{FF2B5EF4-FFF2-40B4-BE49-F238E27FC236}">
                <a16:creationId xmlns:a16="http://schemas.microsoft.com/office/drawing/2014/main" id="{B665B690-7E99-69CE-A48E-D22605DF6BF5}"/>
              </a:ext>
            </a:extLst>
          </p:cNvPr>
          <p:cNvSpPr/>
          <p:nvPr/>
        </p:nvSpPr>
        <p:spPr>
          <a:xfrm>
            <a:off x="467544" y="1819426"/>
            <a:ext cx="8208912" cy="106139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3B4A4-5C72-4D63-CD13-07A014791372}"/>
              </a:ext>
            </a:extLst>
          </p:cNvPr>
          <p:cNvSpPr txBox="1"/>
          <p:nvPr/>
        </p:nvSpPr>
        <p:spPr>
          <a:xfrm>
            <a:off x="863588" y="2053920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 시점의 데이터들을 기억하는 역할로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Memory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cell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이라고도 부름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59BEC2-BB50-3A9F-8906-38DB550070D0}"/>
              </a:ext>
            </a:extLst>
          </p:cNvPr>
          <p:cNvSpPr txBox="1"/>
          <p:nvPr/>
        </p:nvSpPr>
        <p:spPr>
          <a:xfrm>
            <a:off x="429710" y="1518098"/>
            <a:ext cx="237992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State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466BF1-707D-3F69-F367-337C28153C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4957111">
            <a:off x="1274118" y="4144873"/>
            <a:ext cx="1448470" cy="1448470"/>
          </a:xfrm>
          <a:prstGeom prst="ellipse">
            <a:avLst/>
          </a:prstGeom>
        </p:spPr>
      </p:pic>
      <p:pic>
        <p:nvPicPr>
          <p:cNvPr id="12" name="Object 38">
            <a:extLst>
              <a:ext uri="{FF2B5EF4-FFF2-40B4-BE49-F238E27FC236}">
                <a16:creationId xmlns:a16="http://schemas.microsoft.com/office/drawing/2014/main" id="{8742BC8C-1138-2FC4-9098-D410152BD8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10662">
            <a:off x="2551495" y="4090541"/>
            <a:ext cx="343472" cy="2384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D7A843-51C4-CE2A-1CE9-B4D19894E77B}"/>
              </a:ext>
            </a:extLst>
          </p:cNvPr>
          <p:cNvSpPr txBox="1"/>
          <p:nvPr/>
        </p:nvSpPr>
        <p:spPr>
          <a:xfrm>
            <a:off x="2880181" y="3956993"/>
            <a:ext cx="2105493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시점의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state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5FDF8DF-3580-9E3C-07DD-96F4B842B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2" t="45610" b="39686"/>
          <a:stretch/>
        </p:blipFill>
        <p:spPr bwMode="auto">
          <a:xfrm>
            <a:off x="2672014" y="4442230"/>
            <a:ext cx="2765282" cy="45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574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AB5CF27A-1C49-ED1D-4B46-FA82F2745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97" y="3013502"/>
            <a:ext cx="4891899" cy="308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Vanilla RNN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" name="Google Shape;138;p6">
            <a:extLst>
              <a:ext uri="{FF2B5EF4-FFF2-40B4-BE49-F238E27FC236}">
                <a16:creationId xmlns:a16="http://schemas.microsoft.com/office/drawing/2014/main" id="{B665B690-7E99-69CE-A48E-D22605DF6BF5}"/>
              </a:ext>
            </a:extLst>
          </p:cNvPr>
          <p:cNvSpPr/>
          <p:nvPr/>
        </p:nvSpPr>
        <p:spPr>
          <a:xfrm>
            <a:off x="467544" y="1819426"/>
            <a:ext cx="8208912" cy="106139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3B4A4-5C72-4D63-CD13-07A014791372}"/>
              </a:ext>
            </a:extLst>
          </p:cNvPr>
          <p:cNvSpPr txBox="1"/>
          <p:nvPr/>
        </p:nvSpPr>
        <p:spPr>
          <a:xfrm>
            <a:off x="863588" y="2053920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 시점의 데이터들을 기억하는 역할로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Memory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cell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이라고도 부름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59BEC2-BB50-3A9F-8906-38DB550070D0}"/>
              </a:ext>
            </a:extLst>
          </p:cNvPr>
          <p:cNvSpPr txBox="1"/>
          <p:nvPr/>
        </p:nvSpPr>
        <p:spPr>
          <a:xfrm>
            <a:off x="429710" y="1518098"/>
            <a:ext cx="237992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State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466BF1-707D-3F69-F367-337C28153C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4957111">
            <a:off x="1274118" y="4144873"/>
            <a:ext cx="1448470" cy="1448470"/>
          </a:xfrm>
          <a:prstGeom prst="ellipse">
            <a:avLst/>
          </a:prstGeom>
        </p:spPr>
      </p:pic>
      <p:pic>
        <p:nvPicPr>
          <p:cNvPr id="12" name="Object 38">
            <a:extLst>
              <a:ext uri="{FF2B5EF4-FFF2-40B4-BE49-F238E27FC236}">
                <a16:creationId xmlns:a16="http://schemas.microsoft.com/office/drawing/2014/main" id="{8742BC8C-1138-2FC4-9098-D410152BD8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10662">
            <a:off x="2551495" y="4090541"/>
            <a:ext cx="343472" cy="2384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D7A843-51C4-CE2A-1CE9-B4D19894E77B}"/>
              </a:ext>
            </a:extLst>
          </p:cNvPr>
          <p:cNvSpPr txBox="1"/>
          <p:nvPr/>
        </p:nvSpPr>
        <p:spPr>
          <a:xfrm>
            <a:off x="2880181" y="3956993"/>
            <a:ext cx="2105493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시점의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state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5FDF8DF-3580-9E3C-07DD-96F4B842B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2" t="45610" b="39686"/>
          <a:stretch/>
        </p:blipFill>
        <p:spPr bwMode="auto">
          <a:xfrm>
            <a:off x="2672014" y="4442230"/>
            <a:ext cx="2765282" cy="45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순서도: 데이터 15">
            <a:extLst>
              <a:ext uri="{FF2B5EF4-FFF2-40B4-BE49-F238E27FC236}">
                <a16:creationId xmlns:a16="http://schemas.microsoft.com/office/drawing/2014/main" id="{7A09E90F-2DAB-6CF1-1DD7-2E291CD08BD4}"/>
              </a:ext>
            </a:extLst>
          </p:cNvPr>
          <p:cNvSpPr/>
          <p:nvPr/>
        </p:nvSpPr>
        <p:spPr>
          <a:xfrm>
            <a:off x="2723231" y="4800112"/>
            <a:ext cx="2349818" cy="79383"/>
          </a:xfrm>
          <a:prstGeom prst="flowChartInputOutpu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C86A72-CC0C-3812-DB83-27D603177D46}"/>
                  </a:ext>
                </a:extLst>
              </p:cNvPr>
              <p:cNvSpPr txBox="1"/>
              <p:nvPr/>
            </p:nvSpPr>
            <p:spPr>
              <a:xfrm>
                <a:off x="2809633" y="5032041"/>
                <a:ext cx="6105602" cy="917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이전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시점의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−1 </m:t>
                          </m:r>
                        </m:sub>
                      </m:sSub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과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현재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시점의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입력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 </m:t>
                          </m:r>
                        </m:sub>
                      </m:sSub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의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가중합을</m:t>
                      </m:r>
                    </m:oMath>
                  </m:oMathPara>
                </a14:m>
                <a:endParaRPr lang="en-US" altLang="ko-KR" b="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latin typeface="Times New Roman" panose="02020603050405020304" pitchFamily="18" charset="0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tanh</a:t>
                </a:r>
                <a:r>
                  <a:rPr lang="en-US" altLang="ko-KR" dirty="0">
                    <a:latin typeface="Times New Roman" panose="02020603050405020304" pitchFamily="18" charset="0"/>
                    <a:ea typeface="나눔스퀘어_ac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함수에 통과시켜 계산</a:t>
                </a:r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C86A72-CC0C-3812-DB83-27D603177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633" y="5032041"/>
                <a:ext cx="6105602" cy="917239"/>
              </a:xfrm>
              <a:prstGeom prst="rect">
                <a:avLst/>
              </a:prstGeom>
              <a:blipFill>
                <a:blip r:embed="rId7"/>
                <a:stretch>
                  <a:fillRect b="-10959"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90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AB5CF27A-1C49-ED1D-4B46-FA82F2745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97" y="3013502"/>
            <a:ext cx="4891899" cy="308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Vanilla RNN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4" name="Google Shape;138;p6">
            <a:extLst>
              <a:ext uri="{FF2B5EF4-FFF2-40B4-BE49-F238E27FC236}">
                <a16:creationId xmlns:a16="http://schemas.microsoft.com/office/drawing/2014/main" id="{B665B690-7E99-69CE-A48E-D22605DF6BF5}"/>
              </a:ext>
            </a:extLst>
          </p:cNvPr>
          <p:cNvSpPr/>
          <p:nvPr/>
        </p:nvSpPr>
        <p:spPr>
          <a:xfrm>
            <a:off x="467544" y="1819426"/>
            <a:ext cx="8208912" cy="1061394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3B4A4-5C72-4D63-CD13-07A014791372}"/>
              </a:ext>
            </a:extLst>
          </p:cNvPr>
          <p:cNvSpPr txBox="1"/>
          <p:nvPr/>
        </p:nvSpPr>
        <p:spPr>
          <a:xfrm>
            <a:off x="863588" y="2053920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 시점의 데이터들을 기억하는 역할로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Memory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cell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이라고도 부름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59BEC2-BB50-3A9F-8906-38DB550070D0}"/>
              </a:ext>
            </a:extLst>
          </p:cNvPr>
          <p:cNvSpPr txBox="1"/>
          <p:nvPr/>
        </p:nvSpPr>
        <p:spPr>
          <a:xfrm>
            <a:off x="429710" y="1518098"/>
            <a:ext cx="237992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State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466BF1-707D-3F69-F367-337C28153C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4957111">
            <a:off x="1274118" y="4144873"/>
            <a:ext cx="1448470" cy="1448470"/>
          </a:xfrm>
          <a:prstGeom prst="ellipse">
            <a:avLst/>
          </a:prstGeom>
        </p:spPr>
      </p:pic>
      <p:pic>
        <p:nvPicPr>
          <p:cNvPr id="12" name="Object 38">
            <a:extLst>
              <a:ext uri="{FF2B5EF4-FFF2-40B4-BE49-F238E27FC236}">
                <a16:creationId xmlns:a16="http://schemas.microsoft.com/office/drawing/2014/main" id="{8742BC8C-1138-2FC4-9098-D410152BD8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10662">
            <a:off x="2551495" y="4090541"/>
            <a:ext cx="343472" cy="2384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D7A843-51C4-CE2A-1CE9-B4D19894E77B}"/>
              </a:ext>
            </a:extLst>
          </p:cNvPr>
          <p:cNvSpPr txBox="1"/>
          <p:nvPr/>
        </p:nvSpPr>
        <p:spPr>
          <a:xfrm>
            <a:off x="2880181" y="3956993"/>
            <a:ext cx="2105493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시점의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B45071-D6DC-E93E-38DC-C9B70ABBC866}"/>
                  </a:ext>
                </a:extLst>
              </p:cNvPr>
              <p:cNvSpPr txBox="1"/>
              <p:nvPr/>
            </p:nvSpPr>
            <p:spPr>
              <a:xfrm>
                <a:off x="2123728" y="5025950"/>
                <a:ext cx="75115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−1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 </m:t>
                          </m:r>
                        </m:sub>
                      </m:sSub>
                      <m:r>
                        <a:rPr lang="ko-KR" altLang="en-US" i="1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중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치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는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a:rPr lang="ko-KR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이전</m:t>
                      </m:r>
                      <m:r>
                        <a:rPr lang="ko-KR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a:rPr lang="ko-KR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상태를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얼마나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반영할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 </m:t>
                          </m:r>
                        </m:sub>
                      </m:sSub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의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가중치는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a:rPr lang="ko-KR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현재</m:t>
                      </m:r>
                      <m:r>
                        <a:rPr lang="ko-KR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a:rPr lang="ko-KR" alt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입력을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얼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마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나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반영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지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를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조절해줌</m:t>
                      </m:r>
                    </m:oMath>
                  </m:oMathPara>
                </a14:m>
                <a:endParaRPr lang="en-US" altLang="ko-KR" b="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B45071-D6DC-E93E-38DC-C9B70ABBC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5025950"/>
                <a:ext cx="7511587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95FDF8DF-3580-9E3C-07DD-96F4B842B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2" t="45610" b="39686"/>
          <a:stretch/>
        </p:blipFill>
        <p:spPr bwMode="auto">
          <a:xfrm>
            <a:off x="2672014" y="4442230"/>
            <a:ext cx="2765282" cy="45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순서도: 데이터 15">
            <a:extLst>
              <a:ext uri="{FF2B5EF4-FFF2-40B4-BE49-F238E27FC236}">
                <a16:creationId xmlns:a16="http://schemas.microsoft.com/office/drawing/2014/main" id="{7A09E90F-2DAB-6CF1-1DD7-2E291CD08BD4}"/>
              </a:ext>
            </a:extLst>
          </p:cNvPr>
          <p:cNvSpPr/>
          <p:nvPr/>
        </p:nvSpPr>
        <p:spPr>
          <a:xfrm>
            <a:off x="2723231" y="4800112"/>
            <a:ext cx="2349818" cy="79383"/>
          </a:xfrm>
          <a:prstGeom prst="flowChartInputOutpu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091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역전파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B36B3A-1A5D-0178-6FA5-20EFF352C343}"/>
              </a:ext>
            </a:extLst>
          </p:cNvPr>
          <p:cNvSpPr txBox="1"/>
          <p:nvPr/>
        </p:nvSpPr>
        <p:spPr>
          <a:xfrm>
            <a:off x="237243" y="4974289"/>
            <a:ext cx="866951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구조에 따라 출력이 한 개이거나 여러 개인데</a:t>
            </a:r>
            <a:r>
              <a:rPr lang="en-US" altLang="ko-KR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개수와 상관없이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출력마다 </a:t>
            </a:r>
            <a:r>
              <a:rPr lang="en-US" altLang="ko-KR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Loss</a:t>
            </a:r>
            <a:r>
              <a:rPr lang="ko-KR" altLang="en-US" sz="2000" dirty="0" err="1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계산하여 해당 값을 </a:t>
            </a:r>
            <a:r>
              <a:rPr lang="ko-KR" altLang="en-US" sz="2000" dirty="0" err="1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역전파함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6" name="Google Shape;131;p6">
            <a:extLst>
              <a:ext uri="{FF2B5EF4-FFF2-40B4-BE49-F238E27FC236}">
                <a16:creationId xmlns:a16="http://schemas.microsoft.com/office/drawing/2014/main" id="{05E16F61-CDF6-C7A4-19DC-F51631FAF1DA}"/>
              </a:ext>
            </a:extLst>
          </p:cNvPr>
          <p:cNvSpPr/>
          <p:nvPr/>
        </p:nvSpPr>
        <p:spPr>
          <a:xfrm>
            <a:off x="950249" y="4858893"/>
            <a:ext cx="7243502" cy="124018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custGeom>
                    <a:avLst/>
                    <a:gdLst>
                      <a:gd name="connsiteX0" fmla="*/ 0 w 5904656"/>
                      <a:gd name="connsiteY0" fmla="*/ 285870 h 1715186"/>
                      <a:gd name="connsiteX1" fmla="*/ 285870 w 5904656"/>
                      <a:gd name="connsiteY1" fmla="*/ 0 h 1715186"/>
                      <a:gd name="connsiteX2" fmla="*/ 899155 w 5904656"/>
                      <a:gd name="connsiteY2" fmla="*/ 0 h 1715186"/>
                      <a:gd name="connsiteX3" fmla="*/ 1672428 w 5904656"/>
                      <a:gd name="connsiteY3" fmla="*/ 0 h 1715186"/>
                      <a:gd name="connsiteX4" fmla="*/ 2392372 w 5904656"/>
                      <a:gd name="connsiteY4" fmla="*/ 0 h 1715186"/>
                      <a:gd name="connsiteX5" fmla="*/ 2898999 w 5904656"/>
                      <a:gd name="connsiteY5" fmla="*/ 0 h 1715186"/>
                      <a:gd name="connsiteX6" fmla="*/ 3512284 w 5904656"/>
                      <a:gd name="connsiteY6" fmla="*/ 0 h 1715186"/>
                      <a:gd name="connsiteX7" fmla="*/ 4232228 w 5904656"/>
                      <a:gd name="connsiteY7" fmla="*/ 0 h 1715186"/>
                      <a:gd name="connsiteX8" fmla="*/ 4738855 w 5904656"/>
                      <a:gd name="connsiteY8" fmla="*/ 0 h 1715186"/>
                      <a:gd name="connsiteX9" fmla="*/ 5618786 w 5904656"/>
                      <a:gd name="connsiteY9" fmla="*/ 0 h 1715186"/>
                      <a:gd name="connsiteX10" fmla="*/ 5904656 w 5904656"/>
                      <a:gd name="connsiteY10" fmla="*/ 285870 h 1715186"/>
                      <a:gd name="connsiteX11" fmla="*/ 5904656 w 5904656"/>
                      <a:gd name="connsiteY11" fmla="*/ 846159 h 1715186"/>
                      <a:gd name="connsiteX12" fmla="*/ 5904656 w 5904656"/>
                      <a:gd name="connsiteY12" fmla="*/ 1429316 h 1715186"/>
                      <a:gd name="connsiteX13" fmla="*/ 5618786 w 5904656"/>
                      <a:gd name="connsiteY13" fmla="*/ 1715186 h 1715186"/>
                      <a:gd name="connsiteX14" fmla="*/ 5058830 w 5904656"/>
                      <a:gd name="connsiteY14" fmla="*/ 1715186 h 1715186"/>
                      <a:gd name="connsiteX15" fmla="*/ 4338886 w 5904656"/>
                      <a:gd name="connsiteY15" fmla="*/ 1715186 h 1715186"/>
                      <a:gd name="connsiteX16" fmla="*/ 3672272 w 5904656"/>
                      <a:gd name="connsiteY16" fmla="*/ 1715186 h 1715186"/>
                      <a:gd name="connsiteX17" fmla="*/ 3058986 w 5904656"/>
                      <a:gd name="connsiteY17" fmla="*/ 1715186 h 1715186"/>
                      <a:gd name="connsiteX18" fmla="*/ 2339043 w 5904656"/>
                      <a:gd name="connsiteY18" fmla="*/ 1715186 h 1715186"/>
                      <a:gd name="connsiteX19" fmla="*/ 1619099 w 5904656"/>
                      <a:gd name="connsiteY19" fmla="*/ 1715186 h 1715186"/>
                      <a:gd name="connsiteX20" fmla="*/ 1112472 w 5904656"/>
                      <a:gd name="connsiteY20" fmla="*/ 1715186 h 1715186"/>
                      <a:gd name="connsiteX21" fmla="*/ 285870 w 5904656"/>
                      <a:gd name="connsiteY21" fmla="*/ 1715186 h 1715186"/>
                      <a:gd name="connsiteX22" fmla="*/ 0 w 5904656"/>
                      <a:gd name="connsiteY22" fmla="*/ 1429316 h 1715186"/>
                      <a:gd name="connsiteX23" fmla="*/ 0 w 5904656"/>
                      <a:gd name="connsiteY23" fmla="*/ 857593 h 1715186"/>
                      <a:gd name="connsiteX24" fmla="*/ 0 w 5904656"/>
                      <a:gd name="connsiteY24" fmla="*/ 285870 h 1715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904656" h="1715186" extrusionOk="0">
                        <a:moveTo>
                          <a:pt x="0" y="285870"/>
                        </a:moveTo>
                        <a:cubicBezTo>
                          <a:pt x="12786" y="126176"/>
                          <a:pt x="154783" y="15604"/>
                          <a:pt x="285870" y="0"/>
                        </a:cubicBezTo>
                        <a:cubicBezTo>
                          <a:pt x="434190" y="15975"/>
                          <a:pt x="599653" y="10918"/>
                          <a:pt x="899155" y="0"/>
                        </a:cubicBezTo>
                        <a:cubicBezTo>
                          <a:pt x="1198658" y="-10918"/>
                          <a:pt x="1300961" y="-11555"/>
                          <a:pt x="1672428" y="0"/>
                        </a:cubicBezTo>
                        <a:cubicBezTo>
                          <a:pt x="2043895" y="11555"/>
                          <a:pt x="2220036" y="-18725"/>
                          <a:pt x="2392372" y="0"/>
                        </a:cubicBezTo>
                        <a:cubicBezTo>
                          <a:pt x="2564708" y="18725"/>
                          <a:pt x="2749404" y="-5849"/>
                          <a:pt x="2898999" y="0"/>
                        </a:cubicBezTo>
                        <a:cubicBezTo>
                          <a:pt x="3048594" y="5849"/>
                          <a:pt x="3366831" y="-12226"/>
                          <a:pt x="3512284" y="0"/>
                        </a:cubicBezTo>
                        <a:cubicBezTo>
                          <a:pt x="3657738" y="12226"/>
                          <a:pt x="4081787" y="30248"/>
                          <a:pt x="4232228" y="0"/>
                        </a:cubicBezTo>
                        <a:cubicBezTo>
                          <a:pt x="4382669" y="-30248"/>
                          <a:pt x="4604763" y="-9267"/>
                          <a:pt x="4738855" y="0"/>
                        </a:cubicBezTo>
                        <a:cubicBezTo>
                          <a:pt x="4872947" y="9267"/>
                          <a:pt x="5234730" y="-2519"/>
                          <a:pt x="5618786" y="0"/>
                        </a:cubicBezTo>
                        <a:cubicBezTo>
                          <a:pt x="5775274" y="34466"/>
                          <a:pt x="5923535" y="123759"/>
                          <a:pt x="5904656" y="285870"/>
                        </a:cubicBezTo>
                        <a:cubicBezTo>
                          <a:pt x="5909083" y="419672"/>
                          <a:pt x="5916373" y="625692"/>
                          <a:pt x="5904656" y="846159"/>
                        </a:cubicBezTo>
                        <a:cubicBezTo>
                          <a:pt x="5892939" y="1066626"/>
                          <a:pt x="5914641" y="1285710"/>
                          <a:pt x="5904656" y="1429316"/>
                        </a:cubicBezTo>
                        <a:cubicBezTo>
                          <a:pt x="5883065" y="1601705"/>
                          <a:pt x="5776944" y="1727212"/>
                          <a:pt x="5618786" y="1715186"/>
                        </a:cubicBezTo>
                        <a:cubicBezTo>
                          <a:pt x="5384696" y="1706977"/>
                          <a:pt x="5231567" y="1700132"/>
                          <a:pt x="5058830" y="1715186"/>
                        </a:cubicBezTo>
                        <a:cubicBezTo>
                          <a:pt x="4886093" y="1730240"/>
                          <a:pt x="4671393" y="1722407"/>
                          <a:pt x="4338886" y="1715186"/>
                        </a:cubicBezTo>
                        <a:cubicBezTo>
                          <a:pt x="4006379" y="1707965"/>
                          <a:pt x="3881170" y="1748091"/>
                          <a:pt x="3672272" y="1715186"/>
                        </a:cubicBezTo>
                        <a:cubicBezTo>
                          <a:pt x="3463374" y="1682281"/>
                          <a:pt x="3247509" y="1726996"/>
                          <a:pt x="3058986" y="1715186"/>
                        </a:cubicBezTo>
                        <a:cubicBezTo>
                          <a:pt x="2870463" y="1703376"/>
                          <a:pt x="2672597" y="1750750"/>
                          <a:pt x="2339043" y="1715186"/>
                        </a:cubicBezTo>
                        <a:cubicBezTo>
                          <a:pt x="2005489" y="1679622"/>
                          <a:pt x="1976653" y="1730860"/>
                          <a:pt x="1619099" y="1715186"/>
                        </a:cubicBezTo>
                        <a:cubicBezTo>
                          <a:pt x="1261545" y="1699512"/>
                          <a:pt x="1263813" y="1706341"/>
                          <a:pt x="1112472" y="1715186"/>
                        </a:cubicBezTo>
                        <a:cubicBezTo>
                          <a:pt x="961131" y="1724031"/>
                          <a:pt x="697195" y="1738897"/>
                          <a:pt x="285870" y="1715186"/>
                        </a:cubicBezTo>
                        <a:cubicBezTo>
                          <a:pt x="131182" y="1719864"/>
                          <a:pt x="-9465" y="1596048"/>
                          <a:pt x="0" y="1429316"/>
                        </a:cubicBezTo>
                        <a:cubicBezTo>
                          <a:pt x="28397" y="1260235"/>
                          <a:pt x="-18662" y="1113257"/>
                          <a:pt x="0" y="857593"/>
                        </a:cubicBezTo>
                        <a:cubicBezTo>
                          <a:pt x="18662" y="601929"/>
                          <a:pt x="9800" y="503307"/>
                          <a:pt x="0" y="28587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31FCFA7E-D6C8-B100-9159-FD904AB5C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137" y="1546769"/>
            <a:ext cx="6339199" cy="310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5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역전파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7" name="Google Shape;138;p6">
            <a:extLst>
              <a:ext uri="{FF2B5EF4-FFF2-40B4-BE49-F238E27FC236}">
                <a16:creationId xmlns:a16="http://schemas.microsoft.com/office/drawing/2014/main" id="{DA3089C7-EA15-FAD8-A649-126645E6326C}"/>
              </a:ext>
            </a:extLst>
          </p:cNvPr>
          <p:cNvSpPr/>
          <p:nvPr/>
        </p:nvSpPr>
        <p:spPr>
          <a:xfrm>
            <a:off x="676118" y="1916833"/>
            <a:ext cx="7791764" cy="72008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BE1C4C-FF76-5137-AB7E-3A0EFD0A996B}"/>
              </a:ext>
            </a:extLst>
          </p:cNvPr>
          <p:cNvSpPr txBox="1"/>
          <p:nvPr/>
        </p:nvSpPr>
        <p:spPr>
          <a:xfrm>
            <a:off x="1223628" y="1984390"/>
            <a:ext cx="66967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9" name="Google Shape;138;p6">
            <a:extLst>
              <a:ext uri="{FF2B5EF4-FFF2-40B4-BE49-F238E27FC236}">
                <a16:creationId xmlns:a16="http://schemas.microsoft.com/office/drawing/2014/main" id="{B1D6E076-B137-2633-5F09-13EE3BDE6D22}"/>
              </a:ext>
            </a:extLst>
          </p:cNvPr>
          <p:cNvSpPr/>
          <p:nvPr/>
        </p:nvSpPr>
        <p:spPr>
          <a:xfrm>
            <a:off x="679301" y="3501008"/>
            <a:ext cx="7791764" cy="720080"/>
          </a:xfrm>
          <a:prstGeom prst="roundRect">
            <a:avLst>
              <a:gd name="adj" fmla="val 16667"/>
            </a:avLst>
          </a:prstGeom>
          <a:solidFill>
            <a:srgbClr val="DFBEBD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2EFB3-109F-AE39-2D5A-292FAEC0FA22}"/>
              </a:ext>
            </a:extLst>
          </p:cNvPr>
          <p:cNvSpPr txBox="1"/>
          <p:nvPr/>
        </p:nvSpPr>
        <p:spPr>
          <a:xfrm>
            <a:off x="1226811" y="3568565"/>
            <a:ext cx="66967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 시점부터 역전파를 진행하게 된다면 순차적 정보가 꼬이게 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1" name="Google Shape;138;p6">
            <a:extLst>
              <a:ext uri="{FF2B5EF4-FFF2-40B4-BE49-F238E27FC236}">
                <a16:creationId xmlns:a16="http://schemas.microsoft.com/office/drawing/2014/main" id="{61B17E30-620D-2666-6EB9-B14F2F1388A3}"/>
              </a:ext>
            </a:extLst>
          </p:cNvPr>
          <p:cNvSpPr/>
          <p:nvPr/>
        </p:nvSpPr>
        <p:spPr>
          <a:xfrm>
            <a:off x="683568" y="5028564"/>
            <a:ext cx="7791764" cy="720080"/>
          </a:xfrm>
          <a:prstGeom prst="roundRect">
            <a:avLst>
              <a:gd name="adj" fmla="val 16667"/>
            </a:avLst>
          </a:prstGeom>
          <a:solidFill>
            <a:srgbClr val="D7E4BD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B36B3A-1A5D-0178-6FA5-20EFF352C343}"/>
              </a:ext>
            </a:extLst>
          </p:cNvPr>
          <p:cNvSpPr txBox="1"/>
          <p:nvPr/>
        </p:nvSpPr>
        <p:spPr>
          <a:xfrm>
            <a:off x="1231078" y="5096121"/>
            <a:ext cx="66967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시점의 </a:t>
            </a:r>
            <a:r>
              <a:rPr lang="en-US" altLang="ko-KR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state</a:t>
            </a:r>
            <a:r>
              <a:rPr lang="ko-KR" altLang="en-US" sz="20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메모리에 저장하고 있어야 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24545F-1463-ABA5-DE0E-BF9B3D68A86F}"/>
              </a:ext>
            </a:extLst>
          </p:cNvPr>
          <p:cNvSpPr txBox="1"/>
          <p:nvPr/>
        </p:nvSpPr>
        <p:spPr>
          <a:xfrm>
            <a:off x="1223628" y="1984390"/>
            <a:ext cx="66967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시점에 대해서 순전파가 이루어진 후에 역전파가 가능함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858E15-8BD4-3F4E-2CC3-70B04B3EA4A9}"/>
              </a:ext>
            </a:extLst>
          </p:cNvPr>
          <p:cNvSpPr/>
          <p:nvPr/>
        </p:nvSpPr>
        <p:spPr>
          <a:xfrm>
            <a:off x="323528" y="3212976"/>
            <a:ext cx="8656442" cy="31473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1455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역전파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7" name="Google Shape;138;p6">
            <a:extLst>
              <a:ext uri="{FF2B5EF4-FFF2-40B4-BE49-F238E27FC236}">
                <a16:creationId xmlns:a16="http://schemas.microsoft.com/office/drawing/2014/main" id="{DA3089C7-EA15-FAD8-A649-126645E6326C}"/>
              </a:ext>
            </a:extLst>
          </p:cNvPr>
          <p:cNvSpPr/>
          <p:nvPr/>
        </p:nvSpPr>
        <p:spPr>
          <a:xfrm>
            <a:off x="676118" y="1916833"/>
            <a:ext cx="7791764" cy="72008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BE1C4C-FF76-5137-AB7E-3A0EFD0A996B}"/>
              </a:ext>
            </a:extLst>
          </p:cNvPr>
          <p:cNvSpPr txBox="1"/>
          <p:nvPr/>
        </p:nvSpPr>
        <p:spPr>
          <a:xfrm>
            <a:off x="1223628" y="1984390"/>
            <a:ext cx="66967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1" name="Google Shape;138;p6">
            <a:extLst>
              <a:ext uri="{FF2B5EF4-FFF2-40B4-BE49-F238E27FC236}">
                <a16:creationId xmlns:a16="http://schemas.microsoft.com/office/drawing/2014/main" id="{61B17E30-620D-2666-6EB9-B14F2F1388A3}"/>
              </a:ext>
            </a:extLst>
          </p:cNvPr>
          <p:cNvSpPr/>
          <p:nvPr/>
        </p:nvSpPr>
        <p:spPr>
          <a:xfrm>
            <a:off x="683568" y="5028564"/>
            <a:ext cx="7791764" cy="720080"/>
          </a:xfrm>
          <a:prstGeom prst="roundRect">
            <a:avLst>
              <a:gd name="adj" fmla="val 16667"/>
            </a:avLst>
          </a:prstGeom>
          <a:solidFill>
            <a:srgbClr val="D7E4BD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B36B3A-1A5D-0178-6FA5-20EFF352C343}"/>
              </a:ext>
            </a:extLst>
          </p:cNvPr>
          <p:cNvSpPr txBox="1"/>
          <p:nvPr/>
        </p:nvSpPr>
        <p:spPr>
          <a:xfrm>
            <a:off x="1231078" y="5096121"/>
            <a:ext cx="66967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시점의 </a:t>
            </a:r>
            <a:r>
              <a:rPr lang="en-US" altLang="ko-KR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state</a:t>
            </a:r>
            <a:r>
              <a:rPr lang="ko-KR" altLang="en-US" sz="20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메모리에 저장하고 있어야 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24545F-1463-ABA5-DE0E-BF9B3D68A86F}"/>
              </a:ext>
            </a:extLst>
          </p:cNvPr>
          <p:cNvSpPr txBox="1"/>
          <p:nvPr/>
        </p:nvSpPr>
        <p:spPr>
          <a:xfrm>
            <a:off x="1223628" y="1984390"/>
            <a:ext cx="66967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시점에 대해서 순전파가 이루어진 후에 역전파가 가능함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994E77-71FF-F475-64EF-45928269335E}"/>
              </a:ext>
            </a:extLst>
          </p:cNvPr>
          <p:cNvSpPr/>
          <p:nvPr/>
        </p:nvSpPr>
        <p:spPr>
          <a:xfrm>
            <a:off x="460274" y="4881134"/>
            <a:ext cx="8656442" cy="144922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38;p6">
            <a:extLst>
              <a:ext uri="{FF2B5EF4-FFF2-40B4-BE49-F238E27FC236}">
                <a16:creationId xmlns:a16="http://schemas.microsoft.com/office/drawing/2014/main" id="{9BC035D1-7292-30EB-5976-FCA8C654B210}"/>
              </a:ext>
            </a:extLst>
          </p:cNvPr>
          <p:cNvSpPr/>
          <p:nvPr/>
        </p:nvSpPr>
        <p:spPr>
          <a:xfrm>
            <a:off x="679301" y="3501008"/>
            <a:ext cx="7791764" cy="720080"/>
          </a:xfrm>
          <a:prstGeom prst="roundRect">
            <a:avLst>
              <a:gd name="adj" fmla="val 16667"/>
            </a:avLst>
          </a:prstGeom>
          <a:solidFill>
            <a:srgbClr val="DFBEBD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054510-80DD-E387-CE88-806DB01951D6}"/>
              </a:ext>
            </a:extLst>
          </p:cNvPr>
          <p:cNvSpPr txBox="1"/>
          <p:nvPr/>
        </p:nvSpPr>
        <p:spPr>
          <a:xfrm>
            <a:off x="1226811" y="3568565"/>
            <a:ext cx="66967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 시점부터 역전파를 진행하게 된다면 순차적 정보가 꼬이게 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14" name="Object 38">
            <a:extLst>
              <a:ext uri="{FF2B5EF4-FFF2-40B4-BE49-F238E27FC236}">
                <a16:creationId xmlns:a16="http://schemas.microsoft.com/office/drawing/2014/main" id="{5B101815-20BA-1380-20F7-7A07C1F721A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220232"/>
            <a:ext cx="502755" cy="4701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B7BC05-E410-F5D2-2345-51C636A04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874" y="4255687"/>
            <a:ext cx="3257883" cy="225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37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역전파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7" name="Google Shape;138;p6">
            <a:extLst>
              <a:ext uri="{FF2B5EF4-FFF2-40B4-BE49-F238E27FC236}">
                <a16:creationId xmlns:a16="http://schemas.microsoft.com/office/drawing/2014/main" id="{DA3089C7-EA15-FAD8-A649-126645E6326C}"/>
              </a:ext>
            </a:extLst>
          </p:cNvPr>
          <p:cNvSpPr/>
          <p:nvPr/>
        </p:nvSpPr>
        <p:spPr>
          <a:xfrm>
            <a:off x="676118" y="1916833"/>
            <a:ext cx="7791764" cy="72008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BE1C4C-FF76-5137-AB7E-3A0EFD0A996B}"/>
              </a:ext>
            </a:extLst>
          </p:cNvPr>
          <p:cNvSpPr txBox="1"/>
          <p:nvPr/>
        </p:nvSpPr>
        <p:spPr>
          <a:xfrm>
            <a:off x="1223628" y="1984390"/>
            <a:ext cx="66967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9" name="Google Shape;138;p6">
            <a:extLst>
              <a:ext uri="{FF2B5EF4-FFF2-40B4-BE49-F238E27FC236}">
                <a16:creationId xmlns:a16="http://schemas.microsoft.com/office/drawing/2014/main" id="{B1D6E076-B137-2633-5F09-13EE3BDE6D22}"/>
              </a:ext>
            </a:extLst>
          </p:cNvPr>
          <p:cNvSpPr/>
          <p:nvPr/>
        </p:nvSpPr>
        <p:spPr>
          <a:xfrm>
            <a:off x="679301" y="3501008"/>
            <a:ext cx="7791764" cy="720080"/>
          </a:xfrm>
          <a:prstGeom prst="roundRect">
            <a:avLst>
              <a:gd name="adj" fmla="val 16667"/>
            </a:avLst>
          </a:prstGeom>
          <a:solidFill>
            <a:srgbClr val="DFBEBD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2EFB3-109F-AE39-2D5A-292FAEC0FA22}"/>
              </a:ext>
            </a:extLst>
          </p:cNvPr>
          <p:cNvSpPr txBox="1"/>
          <p:nvPr/>
        </p:nvSpPr>
        <p:spPr>
          <a:xfrm>
            <a:off x="1226811" y="3568565"/>
            <a:ext cx="66967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 시점부터 역전파를 진행하게 된다면 순차적 정보가 꼬이게 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1" name="Google Shape;138;p6">
            <a:extLst>
              <a:ext uri="{FF2B5EF4-FFF2-40B4-BE49-F238E27FC236}">
                <a16:creationId xmlns:a16="http://schemas.microsoft.com/office/drawing/2014/main" id="{61B17E30-620D-2666-6EB9-B14F2F1388A3}"/>
              </a:ext>
            </a:extLst>
          </p:cNvPr>
          <p:cNvSpPr/>
          <p:nvPr/>
        </p:nvSpPr>
        <p:spPr>
          <a:xfrm>
            <a:off x="683568" y="5028564"/>
            <a:ext cx="7791764" cy="720080"/>
          </a:xfrm>
          <a:prstGeom prst="roundRect">
            <a:avLst>
              <a:gd name="adj" fmla="val 16667"/>
            </a:avLst>
          </a:prstGeom>
          <a:solidFill>
            <a:srgbClr val="D7E4BD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B36B3A-1A5D-0178-6FA5-20EFF352C343}"/>
              </a:ext>
            </a:extLst>
          </p:cNvPr>
          <p:cNvSpPr txBox="1"/>
          <p:nvPr/>
        </p:nvSpPr>
        <p:spPr>
          <a:xfrm>
            <a:off x="1231078" y="5096121"/>
            <a:ext cx="66967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시점의 </a:t>
            </a:r>
            <a:r>
              <a:rPr lang="en-US" altLang="ko-KR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Hidden state</a:t>
            </a:r>
            <a:r>
              <a:rPr lang="ko-KR" altLang="en-US" sz="20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메모리에 저장하고 있어야 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24545F-1463-ABA5-DE0E-BF9B3D68A86F}"/>
              </a:ext>
            </a:extLst>
          </p:cNvPr>
          <p:cNvSpPr txBox="1"/>
          <p:nvPr/>
        </p:nvSpPr>
        <p:spPr>
          <a:xfrm>
            <a:off x="1223628" y="1984390"/>
            <a:ext cx="66967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시점에 대해서 순전파가 이루어진 후에 역전파가 가능함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grpSp>
        <p:nvGrpSpPr>
          <p:cNvPr id="10" name="그룹 1007">
            <a:extLst>
              <a:ext uri="{FF2B5EF4-FFF2-40B4-BE49-F238E27FC236}">
                <a16:creationId xmlns:a16="http://schemas.microsoft.com/office/drawing/2014/main" id="{420571C7-753C-8235-3280-27B310822E5A}"/>
              </a:ext>
            </a:extLst>
          </p:cNvPr>
          <p:cNvGrpSpPr/>
          <p:nvPr/>
        </p:nvGrpSpPr>
        <p:grpSpPr>
          <a:xfrm>
            <a:off x="1069784" y="4772030"/>
            <a:ext cx="292788" cy="513067"/>
            <a:chOff x="7598223" y="5172736"/>
            <a:chExt cx="1292712" cy="2216187"/>
          </a:xfrm>
        </p:grpSpPr>
        <p:pic>
          <p:nvPicPr>
            <p:cNvPr id="11" name="Object 20">
              <a:extLst>
                <a:ext uri="{FF2B5EF4-FFF2-40B4-BE49-F238E27FC236}">
                  <a16:creationId xmlns:a16="http://schemas.microsoft.com/office/drawing/2014/main" id="{87B9A3C1-980B-CB7E-FF39-3FA20B61E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51867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역전파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7538E6F6-578E-CAB8-7A1B-58302CDFF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4" r="1"/>
          <a:stretch/>
        </p:blipFill>
        <p:spPr bwMode="auto">
          <a:xfrm>
            <a:off x="1763688" y="3095854"/>
            <a:ext cx="5292588" cy="308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38;p6">
            <a:extLst>
              <a:ext uri="{FF2B5EF4-FFF2-40B4-BE49-F238E27FC236}">
                <a16:creationId xmlns:a16="http://schemas.microsoft.com/office/drawing/2014/main" id="{2B0B9AD2-287A-C83E-5020-E1FA57180CAA}"/>
              </a:ext>
            </a:extLst>
          </p:cNvPr>
          <p:cNvSpPr/>
          <p:nvPr/>
        </p:nvSpPr>
        <p:spPr>
          <a:xfrm>
            <a:off x="467544" y="1819426"/>
            <a:ext cx="8208912" cy="110513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FBBC1-C672-DB9F-8A84-B81CF886FFCF}"/>
              </a:ext>
            </a:extLst>
          </p:cNvPr>
          <p:cNvSpPr txBox="1"/>
          <p:nvPr/>
        </p:nvSpPr>
        <p:spPr>
          <a:xfrm>
            <a:off x="863588" y="2072970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 시점마다 출력이 반환되는 형태의 모델에서 활용됨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94CB4-754A-FEBE-9BF3-51FD41D721C3}"/>
              </a:ext>
            </a:extLst>
          </p:cNvPr>
          <p:cNvSpPr txBox="1"/>
          <p:nvPr/>
        </p:nvSpPr>
        <p:spPr>
          <a:xfrm>
            <a:off x="647564" y="1544293"/>
            <a:ext cx="471835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BPTT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(back-propagation through time)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502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자연어란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2" name="Google Shape;138;p6">
            <a:extLst>
              <a:ext uri="{FF2B5EF4-FFF2-40B4-BE49-F238E27FC236}">
                <a16:creationId xmlns:a16="http://schemas.microsoft.com/office/drawing/2014/main" id="{4BE0EF81-CC64-913A-E93A-6C45729295F8}"/>
              </a:ext>
            </a:extLst>
          </p:cNvPr>
          <p:cNvSpPr/>
          <p:nvPr/>
        </p:nvSpPr>
        <p:spPr>
          <a:xfrm>
            <a:off x="467544" y="1819425"/>
            <a:ext cx="8208912" cy="136091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FC2A7-B5BF-0A16-A82D-FC89840B8973}"/>
              </a:ext>
            </a:extLst>
          </p:cNvPr>
          <p:cNvSpPr txBox="1"/>
          <p:nvPr/>
        </p:nvSpPr>
        <p:spPr>
          <a:xfrm>
            <a:off x="1223628" y="2008195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의도와 목적을 갖고 만들어진 인공어와 구분하여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우리가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일상생활에서 사용하는 언어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부르는 개념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3FBA1B-D04B-2B2C-DE5D-16D3A7CDFF8A}"/>
              </a:ext>
            </a:extLst>
          </p:cNvPr>
          <p:cNvSpPr txBox="1"/>
          <p:nvPr/>
        </p:nvSpPr>
        <p:spPr>
          <a:xfrm>
            <a:off x="257212" y="1510647"/>
            <a:ext cx="4386796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자연어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(Natural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language)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Google Shape;138;p6">
            <a:extLst>
              <a:ext uri="{FF2B5EF4-FFF2-40B4-BE49-F238E27FC236}">
                <a16:creationId xmlns:a16="http://schemas.microsoft.com/office/drawing/2014/main" id="{4C4C409A-1F06-DC3B-78CE-CE34B660DEB8}"/>
              </a:ext>
            </a:extLst>
          </p:cNvPr>
          <p:cNvSpPr/>
          <p:nvPr/>
        </p:nvSpPr>
        <p:spPr>
          <a:xfrm>
            <a:off x="467544" y="3892102"/>
            <a:ext cx="8208912" cy="136091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5630A-7DF7-1BD1-40E0-2330C1974760}"/>
              </a:ext>
            </a:extLst>
          </p:cNvPr>
          <p:cNvSpPr txBox="1"/>
          <p:nvPr/>
        </p:nvSpPr>
        <p:spPr>
          <a:xfrm>
            <a:off x="1223628" y="4080872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자연어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사람의 언어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컴퓨터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이해하고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여러가지 일을 처리할 수 있도록 하는 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BA13EC-2F1D-37BE-EB50-657308187DA6}"/>
              </a:ext>
            </a:extLst>
          </p:cNvPr>
          <p:cNvSpPr txBox="1"/>
          <p:nvPr/>
        </p:nvSpPr>
        <p:spPr>
          <a:xfrm>
            <a:off x="199445" y="3573016"/>
            <a:ext cx="683506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자연어처리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(NLP, Natural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language Processing)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4" name="Object 38">
            <a:extLst>
              <a:ext uri="{FF2B5EF4-FFF2-40B4-BE49-F238E27FC236}">
                <a16:creationId xmlns:a16="http://schemas.microsoft.com/office/drawing/2014/main" id="{7246D821-2D79-697B-6714-3D5DA5AF37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927536">
            <a:off x="3022287" y="5454494"/>
            <a:ext cx="417644" cy="2053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AC26E4-B31D-A36E-2D67-4E4128E6D4BE}"/>
              </a:ext>
            </a:extLst>
          </p:cNvPr>
          <p:cNvSpPr txBox="1"/>
          <p:nvPr/>
        </p:nvSpPr>
        <p:spPr>
          <a:xfrm>
            <a:off x="2005971" y="5553306"/>
            <a:ext cx="7110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감성분석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Siri, Bixby (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챗봇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Papago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기계번역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OpenAI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ChatGPT, Google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Bard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등의 거대언어모델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(LLM)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1178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역전파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7538E6F6-578E-CAB8-7A1B-58302CDFF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4" r="1"/>
          <a:stretch/>
        </p:blipFill>
        <p:spPr bwMode="auto">
          <a:xfrm>
            <a:off x="1763688" y="3095854"/>
            <a:ext cx="5292588" cy="308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38;p6">
            <a:extLst>
              <a:ext uri="{FF2B5EF4-FFF2-40B4-BE49-F238E27FC236}">
                <a16:creationId xmlns:a16="http://schemas.microsoft.com/office/drawing/2014/main" id="{2B0B9AD2-287A-C83E-5020-E1FA57180CAA}"/>
              </a:ext>
            </a:extLst>
          </p:cNvPr>
          <p:cNvSpPr/>
          <p:nvPr/>
        </p:nvSpPr>
        <p:spPr>
          <a:xfrm>
            <a:off x="467544" y="1819426"/>
            <a:ext cx="8208912" cy="110513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FBBC1-C672-DB9F-8A84-B81CF886FFCF}"/>
              </a:ext>
            </a:extLst>
          </p:cNvPr>
          <p:cNvSpPr txBox="1"/>
          <p:nvPr/>
        </p:nvSpPr>
        <p:spPr>
          <a:xfrm>
            <a:off x="863588" y="2072970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 시점마다 출력이 반환되는 형태의 모델에서 활용됨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94CB4-754A-FEBE-9BF3-51FD41D721C3}"/>
              </a:ext>
            </a:extLst>
          </p:cNvPr>
          <p:cNvSpPr txBox="1"/>
          <p:nvPr/>
        </p:nvSpPr>
        <p:spPr>
          <a:xfrm>
            <a:off x="647564" y="1544293"/>
            <a:ext cx="471835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BPTT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(back-propagation through time)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F241D15-5658-5A05-64E9-474DE404D2B4}"/>
              </a:ext>
            </a:extLst>
          </p:cNvPr>
          <p:cNvSpPr/>
          <p:nvPr/>
        </p:nvSpPr>
        <p:spPr>
          <a:xfrm>
            <a:off x="333789" y="3071990"/>
            <a:ext cx="8656442" cy="323733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895C85-2F9A-13C2-0A01-424BEB26F0C1}"/>
              </a:ext>
            </a:extLst>
          </p:cNvPr>
          <p:cNvSpPr txBox="1"/>
          <p:nvPr/>
        </p:nvSpPr>
        <p:spPr>
          <a:xfrm>
            <a:off x="1320848" y="4104967"/>
            <a:ext cx="6496202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 시점마다 출력이 반환되므로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gradient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매 시점마다 존재하고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이용하여 입력시점까지 역전파를 진행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Google Shape;131;p6">
            <a:extLst>
              <a:ext uri="{FF2B5EF4-FFF2-40B4-BE49-F238E27FC236}">
                <a16:creationId xmlns:a16="http://schemas.microsoft.com/office/drawing/2014/main" id="{AD8795B5-714B-A656-CDB4-DE0F72EB7A84}"/>
              </a:ext>
            </a:extLst>
          </p:cNvPr>
          <p:cNvSpPr/>
          <p:nvPr/>
        </p:nvSpPr>
        <p:spPr>
          <a:xfrm>
            <a:off x="1331640" y="3625221"/>
            <a:ext cx="6496202" cy="2272161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custGeom>
                    <a:avLst/>
                    <a:gdLst>
                      <a:gd name="connsiteX0" fmla="*/ 0 w 5904656"/>
                      <a:gd name="connsiteY0" fmla="*/ 285870 h 1715186"/>
                      <a:gd name="connsiteX1" fmla="*/ 285870 w 5904656"/>
                      <a:gd name="connsiteY1" fmla="*/ 0 h 1715186"/>
                      <a:gd name="connsiteX2" fmla="*/ 899155 w 5904656"/>
                      <a:gd name="connsiteY2" fmla="*/ 0 h 1715186"/>
                      <a:gd name="connsiteX3" fmla="*/ 1672428 w 5904656"/>
                      <a:gd name="connsiteY3" fmla="*/ 0 h 1715186"/>
                      <a:gd name="connsiteX4" fmla="*/ 2392372 w 5904656"/>
                      <a:gd name="connsiteY4" fmla="*/ 0 h 1715186"/>
                      <a:gd name="connsiteX5" fmla="*/ 2898999 w 5904656"/>
                      <a:gd name="connsiteY5" fmla="*/ 0 h 1715186"/>
                      <a:gd name="connsiteX6" fmla="*/ 3512284 w 5904656"/>
                      <a:gd name="connsiteY6" fmla="*/ 0 h 1715186"/>
                      <a:gd name="connsiteX7" fmla="*/ 4232228 w 5904656"/>
                      <a:gd name="connsiteY7" fmla="*/ 0 h 1715186"/>
                      <a:gd name="connsiteX8" fmla="*/ 4738855 w 5904656"/>
                      <a:gd name="connsiteY8" fmla="*/ 0 h 1715186"/>
                      <a:gd name="connsiteX9" fmla="*/ 5618786 w 5904656"/>
                      <a:gd name="connsiteY9" fmla="*/ 0 h 1715186"/>
                      <a:gd name="connsiteX10" fmla="*/ 5904656 w 5904656"/>
                      <a:gd name="connsiteY10" fmla="*/ 285870 h 1715186"/>
                      <a:gd name="connsiteX11" fmla="*/ 5904656 w 5904656"/>
                      <a:gd name="connsiteY11" fmla="*/ 846159 h 1715186"/>
                      <a:gd name="connsiteX12" fmla="*/ 5904656 w 5904656"/>
                      <a:gd name="connsiteY12" fmla="*/ 1429316 h 1715186"/>
                      <a:gd name="connsiteX13" fmla="*/ 5618786 w 5904656"/>
                      <a:gd name="connsiteY13" fmla="*/ 1715186 h 1715186"/>
                      <a:gd name="connsiteX14" fmla="*/ 5058830 w 5904656"/>
                      <a:gd name="connsiteY14" fmla="*/ 1715186 h 1715186"/>
                      <a:gd name="connsiteX15" fmla="*/ 4338886 w 5904656"/>
                      <a:gd name="connsiteY15" fmla="*/ 1715186 h 1715186"/>
                      <a:gd name="connsiteX16" fmla="*/ 3672272 w 5904656"/>
                      <a:gd name="connsiteY16" fmla="*/ 1715186 h 1715186"/>
                      <a:gd name="connsiteX17" fmla="*/ 3058986 w 5904656"/>
                      <a:gd name="connsiteY17" fmla="*/ 1715186 h 1715186"/>
                      <a:gd name="connsiteX18" fmla="*/ 2339043 w 5904656"/>
                      <a:gd name="connsiteY18" fmla="*/ 1715186 h 1715186"/>
                      <a:gd name="connsiteX19" fmla="*/ 1619099 w 5904656"/>
                      <a:gd name="connsiteY19" fmla="*/ 1715186 h 1715186"/>
                      <a:gd name="connsiteX20" fmla="*/ 1112472 w 5904656"/>
                      <a:gd name="connsiteY20" fmla="*/ 1715186 h 1715186"/>
                      <a:gd name="connsiteX21" fmla="*/ 285870 w 5904656"/>
                      <a:gd name="connsiteY21" fmla="*/ 1715186 h 1715186"/>
                      <a:gd name="connsiteX22" fmla="*/ 0 w 5904656"/>
                      <a:gd name="connsiteY22" fmla="*/ 1429316 h 1715186"/>
                      <a:gd name="connsiteX23" fmla="*/ 0 w 5904656"/>
                      <a:gd name="connsiteY23" fmla="*/ 857593 h 1715186"/>
                      <a:gd name="connsiteX24" fmla="*/ 0 w 5904656"/>
                      <a:gd name="connsiteY24" fmla="*/ 285870 h 1715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904656" h="1715186" extrusionOk="0">
                        <a:moveTo>
                          <a:pt x="0" y="285870"/>
                        </a:moveTo>
                        <a:cubicBezTo>
                          <a:pt x="12786" y="126176"/>
                          <a:pt x="154783" y="15604"/>
                          <a:pt x="285870" y="0"/>
                        </a:cubicBezTo>
                        <a:cubicBezTo>
                          <a:pt x="434190" y="15975"/>
                          <a:pt x="599653" y="10918"/>
                          <a:pt x="899155" y="0"/>
                        </a:cubicBezTo>
                        <a:cubicBezTo>
                          <a:pt x="1198658" y="-10918"/>
                          <a:pt x="1300961" y="-11555"/>
                          <a:pt x="1672428" y="0"/>
                        </a:cubicBezTo>
                        <a:cubicBezTo>
                          <a:pt x="2043895" y="11555"/>
                          <a:pt x="2220036" y="-18725"/>
                          <a:pt x="2392372" y="0"/>
                        </a:cubicBezTo>
                        <a:cubicBezTo>
                          <a:pt x="2564708" y="18725"/>
                          <a:pt x="2749404" y="-5849"/>
                          <a:pt x="2898999" y="0"/>
                        </a:cubicBezTo>
                        <a:cubicBezTo>
                          <a:pt x="3048594" y="5849"/>
                          <a:pt x="3366831" y="-12226"/>
                          <a:pt x="3512284" y="0"/>
                        </a:cubicBezTo>
                        <a:cubicBezTo>
                          <a:pt x="3657738" y="12226"/>
                          <a:pt x="4081787" y="30248"/>
                          <a:pt x="4232228" y="0"/>
                        </a:cubicBezTo>
                        <a:cubicBezTo>
                          <a:pt x="4382669" y="-30248"/>
                          <a:pt x="4604763" y="-9267"/>
                          <a:pt x="4738855" y="0"/>
                        </a:cubicBezTo>
                        <a:cubicBezTo>
                          <a:pt x="4872947" y="9267"/>
                          <a:pt x="5234730" y="-2519"/>
                          <a:pt x="5618786" y="0"/>
                        </a:cubicBezTo>
                        <a:cubicBezTo>
                          <a:pt x="5775274" y="34466"/>
                          <a:pt x="5923535" y="123759"/>
                          <a:pt x="5904656" y="285870"/>
                        </a:cubicBezTo>
                        <a:cubicBezTo>
                          <a:pt x="5909083" y="419672"/>
                          <a:pt x="5916373" y="625692"/>
                          <a:pt x="5904656" y="846159"/>
                        </a:cubicBezTo>
                        <a:cubicBezTo>
                          <a:pt x="5892939" y="1066626"/>
                          <a:pt x="5914641" y="1285710"/>
                          <a:pt x="5904656" y="1429316"/>
                        </a:cubicBezTo>
                        <a:cubicBezTo>
                          <a:pt x="5883065" y="1601705"/>
                          <a:pt x="5776944" y="1727212"/>
                          <a:pt x="5618786" y="1715186"/>
                        </a:cubicBezTo>
                        <a:cubicBezTo>
                          <a:pt x="5384696" y="1706977"/>
                          <a:pt x="5231567" y="1700132"/>
                          <a:pt x="5058830" y="1715186"/>
                        </a:cubicBezTo>
                        <a:cubicBezTo>
                          <a:pt x="4886093" y="1730240"/>
                          <a:pt x="4671393" y="1722407"/>
                          <a:pt x="4338886" y="1715186"/>
                        </a:cubicBezTo>
                        <a:cubicBezTo>
                          <a:pt x="4006379" y="1707965"/>
                          <a:pt x="3881170" y="1748091"/>
                          <a:pt x="3672272" y="1715186"/>
                        </a:cubicBezTo>
                        <a:cubicBezTo>
                          <a:pt x="3463374" y="1682281"/>
                          <a:pt x="3247509" y="1726996"/>
                          <a:pt x="3058986" y="1715186"/>
                        </a:cubicBezTo>
                        <a:cubicBezTo>
                          <a:pt x="2870463" y="1703376"/>
                          <a:pt x="2672597" y="1750750"/>
                          <a:pt x="2339043" y="1715186"/>
                        </a:cubicBezTo>
                        <a:cubicBezTo>
                          <a:pt x="2005489" y="1679622"/>
                          <a:pt x="1976653" y="1730860"/>
                          <a:pt x="1619099" y="1715186"/>
                        </a:cubicBezTo>
                        <a:cubicBezTo>
                          <a:pt x="1261545" y="1699512"/>
                          <a:pt x="1263813" y="1706341"/>
                          <a:pt x="1112472" y="1715186"/>
                        </a:cubicBezTo>
                        <a:cubicBezTo>
                          <a:pt x="961131" y="1724031"/>
                          <a:pt x="697195" y="1738897"/>
                          <a:pt x="285870" y="1715186"/>
                        </a:cubicBezTo>
                        <a:cubicBezTo>
                          <a:pt x="131182" y="1719864"/>
                          <a:pt x="-9465" y="1596048"/>
                          <a:pt x="0" y="1429316"/>
                        </a:cubicBezTo>
                        <a:cubicBezTo>
                          <a:pt x="28397" y="1260235"/>
                          <a:pt x="-18662" y="1113257"/>
                          <a:pt x="0" y="857593"/>
                        </a:cubicBezTo>
                        <a:cubicBezTo>
                          <a:pt x="18662" y="601929"/>
                          <a:pt x="9800" y="503307"/>
                          <a:pt x="0" y="28587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2" name="Object 20">
            <a:extLst>
              <a:ext uri="{FF2B5EF4-FFF2-40B4-BE49-F238E27FC236}">
                <a16:creationId xmlns:a16="http://schemas.microsoft.com/office/drawing/2014/main" id="{37D9CEAD-E775-ACA9-7FCD-DEABEBD3725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51225" y="3356992"/>
            <a:ext cx="433014" cy="75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55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7F0FE9-CB07-76EC-47BE-441A83D1B126}"/>
              </a:ext>
            </a:extLst>
          </p:cNvPr>
          <p:cNvSpPr/>
          <p:nvPr/>
        </p:nvSpPr>
        <p:spPr>
          <a:xfrm>
            <a:off x="467544" y="3454472"/>
            <a:ext cx="8208912" cy="22067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Google Shape;138;p6">
            <a:extLst>
              <a:ext uri="{FF2B5EF4-FFF2-40B4-BE49-F238E27FC236}">
                <a16:creationId xmlns:a16="http://schemas.microsoft.com/office/drawing/2014/main" id="{071BE1AB-B013-905F-1FBB-662254FFA934}"/>
              </a:ext>
            </a:extLst>
          </p:cNvPr>
          <p:cNvSpPr/>
          <p:nvPr/>
        </p:nvSpPr>
        <p:spPr>
          <a:xfrm>
            <a:off x="467544" y="1819426"/>
            <a:ext cx="8208912" cy="110513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역전파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94CB4-754A-FEBE-9BF3-51FD41D721C3}"/>
              </a:ext>
            </a:extLst>
          </p:cNvPr>
          <p:cNvSpPr txBox="1"/>
          <p:nvPr/>
        </p:nvSpPr>
        <p:spPr>
          <a:xfrm>
            <a:off x="647564" y="1544293"/>
            <a:ext cx="471835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BPTT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(back-propagation through time)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42D3A-CE44-F385-A273-CC8E3906E928}"/>
              </a:ext>
            </a:extLst>
          </p:cNvPr>
          <p:cNvSpPr txBox="1"/>
          <p:nvPr/>
        </p:nvSpPr>
        <p:spPr>
          <a:xfrm>
            <a:off x="143508" y="3836324"/>
            <a:ext cx="8856984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만약 데이터의 길이가 긴 경우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데이터의 후반부로 갈수록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연산에 소요되는 시간이 길어져 매우 비효율적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Object 38">
            <a:extLst>
              <a:ext uri="{FF2B5EF4-FFF2-40B4-BE49-F238E27FC236}">
                <a16:creationId xmlns:a16="http://schemas.microsoft.com/office/drawing/2014/main" id="{60B8EC13-8591-2D65-37CC-30D62758D70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8254" y="3159052"/>
            <a:ext cx="502755" cy="4701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EF69F1-467F-224A-7E7F-29352844B653}"/>
              </a:ext>
            </a:extLst>
          </p:cNvPr>
          <p:cNvSpPr txBox="1"/>
          <p:nvPr/>
        </p:nvSpPr>
        <p:spPr>
          <a:xfrm>
            <a:off x="863588" y="2072970"/>
            <a:ext cx="7596844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 시점마다 출력이 반환되는 형태의 모델에서 활용됨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2670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8;p6">
            <a:extLst>
              <a:ext uri="{FF2B5EF4-FFF2-40B4-BE49-F238E27FC236}">
                <a16:creationId xmlns:a16="http://schemas.microsoft.com/office/drawing/2014/main" id="{071BE1AB-B013-905F-1FBB-662254FFA934}"/>
              </a:ext>
            </a:extLst>
          </p:cNvPr>
          <p:cNvSpPr/>
          <p:nvPr/>
        </p:nvSpPr>
        <p:spPr>
          <a:xfrm>
            <a:off x="467544" y="1819426"/>
            <a:ext cx="8208912" cy="110513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역전파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94CB4-754A-FEBE-9BF3-51FD41D721C3}"/>
              </a:ext>
            </a:extLst>
          </p:cNvPr>
          <p:cNvSpPr txBox="1"/>
          <p:nvPr/>
        </p:nvSpPr>
        <p:spPr>
          <a:xfrm>
            <a:off x="611560" y="1544293"/>
            <a:ext cx="604867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Truncated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BPTT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(back-propagation through time)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8426C-AB36-349E-F023-5DFB828EB754}"/>
              </a:ext>
            </a:extLst>
          </p:cNvPr>
          <p:cNvSpPr txBox="1"/>
          <p:nvPr/>
        </p:nvSpPr>
        <p:spPr>
          <a:xfrm>
            <a:off x="433318" y="2109762"/>
            <a:ext cx="820891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Sequential Data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일정한 구간으로 끊어 구간마다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BPTT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진행하는 형태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5AC52424-8692-1133-2461-0813319970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0"/>
          <a:stretch/>
        </p:blipFill>
        <p:spPr bwMode="auto">
          <a:xfrm>
            <a:off x="899592" y="3071990"/>
            <a:ext cx="7020272" cy="31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4239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8;p6">
            <a:extLst>
              <a:ext uri="{FF2B5EF4-FFF2-40B4-BE49-F238E27FC236}">
                <a16:creationId xmlns:a16="http://schemas.microsoft.com/office/drawing/2014/main" id="{071BE1AB-B013-905F-1FBB-662254FFA934}"/>
              </a:ext>
            </a:extLst>
          </p:cNvPr>
          <p:cNvSpPr/>
          <p:nvPr/>
        </p:nvSpPr>
        <p:spPr>
          <a:xfrm>
            <a:off x="467544" y="1819426"/>
            <a:ext cx="8208912" cy="110513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역전파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94CB4-754A-FEBE-9BF3-51FD41D721C3}"/>
              </a:ext>
            </a:extLst>
          </p:cNvPr>
          <p:cNvSpPr txBox="1"/>
          <p:nvPr/>
        </p:nvSpPr>
        <p:spPr>
          <a:xfrm>
            <a:off x="611560" y="1544293"/>
            <a:ext cx="604867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Truncated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BPTT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(back-propagation through time)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8426C-AB36-349E-F023-5DFB828EB754}"/>
              </a:ext>
            </a:extLst>
          </p:cNvPr>
          <p:cNvSpPr txBox="1"/>
          <p:nvPr/>
        </p:nvSpPr>
        <p:spPr>
          <a:xfrm>
            <a:off x="433318" y="2109762"/>
            <a:ext cx="820891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Sequential Data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일정한 구간으로 끊어 구간마다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BPTT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진행하는 형태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5AC52424-8692-1133-2461-0813319970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0"/>
          <a:stretch/>
        </p:blipFill>
        <p:spPr bwMode="auto">
          <a:xfrm>
            <a:off x="899592" y="3071990"/>
            <a:ext cx="7020272" cy="31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23D9603-B3F9-155D-221C-C6F01F5A0949}"/>
              </a:ext>
            </a:extLst>
          </p:cNvPr>
          <p:cNvSpPr/>
          <p:nvPr/>
        </p:nvSpPr>
        <p:spPr>
          <a:xfrm>
            <a:off x="243779" y="3071990"/>
            <a:ext cx="8656442" cy="32373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B1587-D96A-068F-6023-5B80B16A39AB}"/>
              </a:ext>
            </a:extLst>
          </p:cNvPr>
          <p:cNvSpPr txBox="1"/>
          <p:nvPr/>
        </p:nvSpPr>
        <p:spPr>
          <a:xfrm>
            <a:off x="1320848" y="3861048"/>
            <a:ext cx="6496202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블록의 갱신된 가중치가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 블록으로 넘어가서 실행되고 갱신되므로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역전파를 끊어서 사용해도 크게 지장이 없음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긴 데이터의 계산비용을 </a:t>
            </a:r>
            <a:r>
              <a:rPr lang="ko-KR" altLang="en-US" dirty="0" err="1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줄여줌</a:t>
            </a:r>
            <a:endParaRPr lang="en-US" altLang="ko-KR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Google Shape;131;p6">
            <a:extLst>
              <a:ext uri="{FF2B5EF4-FFF2-40B4-BE49-F238E27FC236}">
                <a16:creationId xmlns:a16="http://schemas.microsoft.com/office/drawing/2014/main" id="{D2047C1D-6821-0C85-E833-4F33698FD315}"/>
              </a:ext>
            </a:extLst>
          </p:cNvPr>
          <p:cNvSpPr/>
          <p:nvPr/>
        </p:nvSpPr>
        <p:spPr>
          <a:xfrm>
            <a:off x="1331640" y="3625221"/>
            <a:ext cx="6496202" cy="2272161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custGeom>
                    <a:avLst/>
                    <a:gdLst>
                      <a:gd name="connsiteX0" fmla="*/ 0 w 5904656"/>
                      <a:gd name="connsiteY0" fmla="*/ 285870 h 1715186"/>
                      <a:gd name="connsiteX1" fmla="*/ 285870 w 5904656"/>
                      <a:gd name="connsiteY1" fmla="*/ 0 h 1715186"/>
                      <a:gd name="connsiteX2" fmla="*/ 899155 w 5904656"/>
                      <a:gd name="connsiteY2" fmla="*/ 0 h 1715186"/>
                      <a:gd name="connsiteX3" fmla="*/ 1672428 w 5904656"/>
                      <a:gd name="connsiteY3" fmla="*/ 0 h 1715186"/>
                      <a:gd name="connsiteX4" fmla="*/ 2392372 w 5904656"/>
                      <a:gd name="connsiteY4" fmla="*/ 0 h 1715186"/>
                      <a:gd name="connsiteX5" fmla="*/ 2898999 w 5904656"/>
                      <a:gd name="connsiteY5" fmla="*/ 0 h 1715186"/>
                      <a:gd name="connsiteX6" fmla="*/ 3512284 w 5904656"/>
                      <a:gd name="connsiteY6" fmla="*/ 0 h 1715186"/>
                      <a:gd name="connsiteX7" fmla="*/ 4232228 w 5904656"/>
                      <a:gd name="connsiteY7" fmla="*/ 0 h 1715186"/>
                      <a:gd name="connsiteX8" fmla="*/ 4738855 w 5904656"/>
                      <a:gd name="connsiteY8" fmla="*/ 0 h 1715186"/>
                      <a:gd name="connsiteX9" fmla="*/ 5618786 w 5904656"/>
                      <a:gd name="connsiteY9" fmla="*/ 0 h 1715186"/>
                      <a:gd name="connsiteX10" fmla="*/ 5904656 w 5904656"/>
                      <a:gd name="connsiteY10" fmla="*/ 285870 h 1715186"/>
                      <a:gd name="connsiteX11" fmla="*/ 5904656 w 5904656"/>
                      <a:gd name="connsiteY11" fmla="*/ 846159 h 1715186"/>
                      <a:gd name="connsiteX12" fmla="*/ 5904656 w 5904656"/>
                      <a:gd name="connsiteY12" fmla="*/ 1429316 h 1715186"/>
                      <a:gd name="connsiteX13" fmla="*/ 5618786 w 5904656"/>
                      <a:gd name="connsiteY13" fmla="*/ 1715186 h 1715186"/>
                      <a:gd name="connsiteX14" fmla="*/ 5058830 w 5904656"/>
                      <a:gd name="connsiteY14" fmla="*/ 1715186 h 1715186"/>
                      <a:gd name="connsiteX15" fmla="*/ 4338886 w 5904656"/>
                      <a:gd name="connsiteY15" fmla="*/ 1715186 h 1715186"/>
                      <a:gd name="connsiteX16" fmla="*/ 3672272 w 5904656"/>
                      <a:gd name="connsiteY16" fmla="*/ 1715186 h 1715186"/>
                      <a:gd name="connsiteX17" fmla="*/ 3058986 w 5904656"/>
                      <a:gd name="connsiteY17" fmla="*/ 1715186 h 1715186"/>
                      <a:gd name="connsiteX18" fmla="*/ 2339043 w 5904656"/>
                      <a:gd name="connsiteY18" fmla="*/ 1715186 h 1715186"/>
                      <a:gd name="connsiteX19" fmla="*/ 1619099 w 5904656"/>
                      <a:gd name="connsiteY19" fmla="*/ 1715186 h 1715186"/>
                      <a:gd name="connsiteX20" fmla="*/ 1112472 w 5904656"/>
                      <a:gd name="connsiteY20" fmla="*/ 1715186 h 1715186"/>
                      <a:gd name="connsiteX21" fmla="*/ 285870 w 5904656"/>
                      <a:gd name="connsiteY21" fmla="*/ 1715186 h 1715186"/>
                      <a:gd name="connsiteX22" fmla="*/ 0 w 5904656"/>
                      <a:gd name="connsiteY22" fmla="*/ 1429316 h 1715186"/>
                      <a:gd name="connsiteX23" fmla="*/ 0 w 5904656"/>
                      <a:gd name="connsiteY23" fmla="*/ 857593 h 1715186"/>
                      <a:gd name="connsiteX24" fmla="*/ 0 w 5904656"/>
                      <a:gd name="connsiteY24" fmla="*/ 285870 h 1715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904656" h="1715186" extrusionOk="0">
                        <a:moveTo>
                          <a:pt x="0" y="285870"/>
                        </a:moveTo>
                        <a:cubicBezTo>
                          <a:pt x="12786" y="126176"/>
                          <a:pt x="154783" y="15604"/>
                          <a:pt x="285870" y="0"/>
                        </a:cubicBezTo>
                        <a:cubicBezTo>
                          <a:pt x="434190" y="15975"/>
                          <a:pt x="599653" y="10918"/>
                          <a:pt x="899155" y="0"/>
                        </a:cubicBezTo>
                        <a:cubicBezTo>
                          <a:pt x="1198658" y="-10918"/>
                          <a:pt x="1300961" y="-11555"/>
                          <a:pt x="1672428" y="0"/>
                        </a:cubicBezTo>
                        <a:cubicBezTo>
                          <a:pt x="2043895" y="11555"/>
                          <a:pt x="2220036" y="-18725"/>
                          <a:pt x="2392372" y="0"/>
                        </a:cubicBezTo>
                        <a:cubicBezTo>
                          <a:pt x="2564708" y="18725"/>
                          <a:pt x="2749404" y="-5849"/>
                          <a:pt x="2898999" y="0"/>
                        </a:cubicBezTo>
                        <a:cubicBezTo>
                          <a:pt x="3048594" y="5849"/>
                          <a:pt x="3366831" y="-12226"/>
                          <a:pt x="3512284" y="0"/>
                        </a:cubicBezTo>
                        <a:cubicBezTo>
                          <a:pt x="3657738" y="12226"/>
                          <a:pt x="4081787" y="30248"/>
                          <a:pt x="4232228" y="0"/>
                        </a:cubicBezTo>
                        <a:cubicBezTo>
                          <a:pt x="4382669" y="-30248"/>
                          <a:pt x="4604763" y="-9267"/>
                          <a:pt x="4738855" y="0"/>
                        </a:cubicBezTo>
                        <a:cubicBezTo>
                          <a:pt x="4872947" y="9267"/>
                          <a:pt x="5234730" y="-2519"/>
                          <a:pt x="5618786" y="0"/>
                        </a:cubicBezTo>
                        <a:cubicBezTo>
                          <a:pt x="5775274" y="34466"/>
                          <a:pt x="5923535" y="123759"/>
                          <a:pt x="5904656" y="285870"/>
                        </a:cubicBezTo>
                        <a:cubicBezTo>
                          <a:pt x="5909083" y="419672"/>
                          <a:pt x="5916373" y="625692"/>
                          <a:pt x="5904656" y="846159"/>
                        </a:cubicBezTo>
                        <a:cubicBezTo>
                          <a:pt x="5892939" y="1066626"/>
                          <a:pt x="5914641" y="1285710"/>
                          <a:pt x="5904656" y="1429316"/>
                        </a:cubicBezTo>
                        <a:cubicBezTo>
                          <a:pt x="5883065" y="1601705"/>
                          <a:pt x="5776944" y="1727212"/>
                          <a:pt x="5618786" y="1715186"/>
                        </a:cubicBezTo>
                        <a:cubicBezTo>
                          <a:pt x="5384696" y="1706977"/>
                          <a:pt x="5231567" y="1700132"/>
                          <a:pt x="5058830" y="1715186"/>
                        </a:cubicBezTo>
                        <a:cubicBezTo>
                          <a:pt x="4886093" y="1730240"/>
                          <a:pt x="4671393" y="1722407"/>
                          <a:pt x="4338886" y="1715186"/>
                        </a:cubicBezTo>
                        <a:cubicBezTo>
                          <a:pt x="4006379" y="1707965"/>
                          <a:pt x="3881170" y="1748091"/>
                          <a:pt x="3672272" y="1715186"/>
                        </a:cubicBezTo>
                        <a:cubicBezTo>
                          <a:pt x="3463374" y="1682281"/>
                          <a:pt x="3247509" y="1726996"/>
                          <a:pt x="3058986" y="1715186"/>
                        </a:cubicBezTo>
                        <a:cubicBezTo>
                          <a:pt x="2870463" y="1703376"/>
                          <a:pt x="2672597" y="1750750"/>
                          <a:pt x="2339043" y="1715186"/>
                        </a:cubicBezTo>
                        <a:cubicBezTo>
                          <a:pt x="2005489" y="1679622"/>
                          <a:pt x="1976653" y="1730860"/>
                          <a:pt x="1619099" y="1715186"/>
                        </a:cubicBezTo>
                        <a:cubicBezTo>
                          <a:pt x="1261545" y="1699512"/>
                          <a:pt x="1263813" y="1706341"/>
                          <a:pt x="1112472" y="1715186"/>
                        </a:cubicBezTo>
                        <a:cubicBezTo>
                          <a:pt x="961131" y="1724031"/>
                          <a:pt x="697195" y="1738897"/>
                          <a:pt x="285870" y="1715186"/>
                        </a:cubicBezTo>
                        <a:cubicBezTo>
                          <a:pt x="131182" y="1719864"/>
                          <a:pt x="-9465" y="1596048"/>
                          <a:pt x="0" y="1429316"/>
                        </a:cubicBezTo>
                        <a:cubicBezTo>
                          <a:pt x="28397" y="1260235"/>
                          <a:pt x="-18662" y="1113257"/>
                          <a:pt x="0" y="857593"/>
                        </a:cubicBezTo>
                        <a:cubicBezTo>
                          <a:pt x="18662" y="601929"/>
                          <a:pt x="9800" y="503307"/>
                          <a:pt x="0" y="28587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3" name="Object 20">
            <a:extLst>
              <a:ext uri="{FF2B5EF4-FFF2-40B4-BE49-F238E27FC236}">
                <a16:creationId xmlns:a16="http://schemas.microsoft.com/office/drawing/2014/main" id="{6422CF1A-0A91-2C5B-C49B-A33926ADB1A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51225" y="3356992"/>
            <a:ext cx="433014" cy="75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194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8;p6">
            <a:extLst>
              <a:ext uri="{FF2B5EF4-FFF2-40B4-BE49-F238E27FC236}">
                <a16:creationId xmlns:a16="http://schemas.microsoft.com/office/drawing/2014/main" id="{071BE1AB-B013-905F-1FBB-662254FFA934}"/>
              </a:ext>
            </a:extLst>
          </p:cNvPr>
          <p:cNvSpPr/>
          <p:nvPr/>
        </p:nvSpPr>
        <p:spPr>
          <a:xfrm>
            <a:off x="467544" y="1819426"/>
            <a:ext cx="8208912" cy="110513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역전파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94CB4-754A-FEBE-9BF3-51FD41D721C3}"/>
              </a:ext>
            </a:extLst>
          </p:cNvPr>
          <p:cNvSpPr txBox="1"/>
          <p:nvPr/>
        </p:nvSpPr>
        <p:spPr>
          <a:xfrm>
            <a:off x="611560" y="1544293"/>
            <a:ext cx="604867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Truncated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BPTT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(back-propagation through time)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8426C-AB36-349E-F023-5DFB828EB754}"/>
              </a:ext>
            </a:extLst>
          </p:cNvPr>
          <p:cNvSpPr txBox="1"/>
          <p:nvPr/>
        </p:nvSpPr>
        <p:spPr>
          <a:xfrm>
            <a:off x="433318" y="2109762"/>
            <a:ext cx="820891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Sequential Data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일정한 구간으로 끊어 구간마다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BPTT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진행하는 형태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5AC52424-8692-1133-2461-0813319970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0"/>
          <a:stretch/>
        </p:blipFill>
        <p:spPr bwMode="auto">
          <a:xfrm>
            <a:off x="899592" y="3071990"/>
            <a:ext cx="7020272" cy="31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23D9603-B3F9-155D-221C-C6F01F5A0949}"/>
              </a:ext>
            </a:extLst>
          </p:cNvPr>
          <p:cNvSpPr/>
          <p:nvPr/>
        </p:nvSpPr>
        <p:spPr>
          <a:xfrm>
            <a:off x="243779" y="3071990"/>
            <a:ext cx="8656442" cy="323733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B1587-D96A-068F-6023-5B80B16A39AB}"/>
              </a:ext>
            </a:extLst>
          </p:cNvPr>
          <p:cNvSpPr txBox="1"/>
          <p:nvPr/>
        </p:nvSpPr>
        <p:spPr>
          <a:xfrm>
            <a:off x="1320848" y="3861048"/>
            <a:ext cx="6496202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블록의 갱신된 가중치가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 블록으로 넘어가서 실행되고 갱신되므로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역전파를 끊어서 사용해도 크게 지장이 없음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긴 데이터의 계산비용을 </a:t>
            </a:r>
            <a:r>
              <a:rPr lang="ko-KR" altLang="en-US" dirty="0" err="1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줄여줌</a:t>
            </a:r>
            <a:endParaRPr lang="en-US" altLang="ko-KR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Google Shape;131;p6">
            <a:extLst>
              <a:ext uri="{FF2B5EF4-FFF2-40B4-BE49-F238E27FC236}">
                <a16:creationId xmlns:a16="http://schemas.microsoft.com/office/drawing/2014/main" id="{D2047C1D-6821-0C85-E833-4F33698FD315}"/>
              </a:ext>
            </a:extLst>
          </p:cNvPr>
          <p:cNvSpPr/>
          <p:nvPr/>
        </p:nvSpPr>
        <p:spPr>
          <a:xfrm>
            <a:off x="1331640" y="3625221"/>
            <a:ext cx="6496202" cy="2272161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custGeom>
                    <a:avLst/>
                    <a:gdLst>
                      <a:gd name="connsiteX0" fmla="*/ 0 w 5904656"/>
                      <a:gd name="connsiteY0" fmla="*/ 285870 h 1715186"/>
                      <a:gd name="connsiteX1" fmla="*/ 285870 w 5904656"/>
                      <a:gd name="connsiteY1" fmla="*/ 0 h 1715186"/>
                      <a:gd name="connsiteX2" fmla="*/ 899155 w 5904656"/>
                      <a:gd name="connsiteY2" fmla="*/ 0 h 1715186"/>
                      <a:gd name="connsiteX3" fmla="*/ 1672428 w 5904656"/>
                      <a:gd name="connsiteY3" fmla="*/ 0 h 1715186"/>
                      <a:gd name="connsiteX4" fmla="*/ 2392372 w 5904656"/>
                      <a:gd name="connsiteY4" fmla="*/ 0 h 1715186"/>
                      <a:gd name="connsiteX5" fmla="*/ 2898999 w 5904656"/>
                      <a:gd name="connsiteY5" fmla="*/ 0 h 1715186"/>
                      <a:gd name="connsiteX6" fmla="*/ 3512284 w 5904656"/>
                      <a:gd name="connsiteY6" fmla="*/ 0 h 1715186"/>
                      <a:gd name="connsiteX7" fmla="*/ 4232228 w 5904656"/>
                      <a:gd name="connsiteY7" fmla="*/ 0 h 1715186"/>
                      <a:gd name="connsiteX8" fmla="*/ 4738855 w 5904656"/>
                      <a:gd name="connsiteY8" fmla="*/ 0 h 1715186"/>
                      <a:gd name="connsiteX9" fmla="*/ 5618786 w 5904656"/>
                      <a:gd name="connsiteY9" fmla="*/ 0 h 1715186"/>
                      <a:gd name="connsiteX10" fmla="*/ 5904656 w 5904656"/>
                      <a:gd name="connsiteY10" fmla="*/ 285870 h 1715186"/>
                      <a:gd name="connsiteX11" fmla="*/ 5904656 w 5904656"/>
                      <a:gd name="connsiteY11" fmla="*/ 846159 h 1715186"/>
                      <a:gd name="connsiteX12" fmla="*/ 5904656 w 5904656"/>
                      <a:gd name="connsiteY12" fmla="*/ 1429316 h 1715186"/>
                      <a:gd name="connsiteX13" fmla="*/ 5618786 w 5904656"/>
                      <a:gd name="connsiteY13" fmla="*/ 1715186 h 1715186"/>
                      <a:gd name="connsiteX14" fmla="*/ 5058830 w 5904656"/>
                      <a:gd name="connsiteY14" fmla="*/ 1715186 h 1715186"/>
                      <a:gd name="connsiteX15" fmla="*/ 4338886 w 5904656"/>
                      <a:gd name="connsiteY15" fmla="*/ 1715186 h 1715186"/>
                      <a:gd name="connsiteX16" fmla="*/ 3672272 w 5904656"/>
                      <a:gd name="connsiteY16" fmla="*/ 1715186 h 1715186"/>
                      <a:gd name="connsiteX17" fmla="*/ 3058986 w 5904656"/>
                      <a:gd name="connsiteY17" fmla="*/ 1715186 h 1715186"/>
                      <a:gd name="connsiteX18" fmla="*/ 2339043 w 5904656"/>
                      <a:gd name="connsiteY18" fmla="*/ 1715186 h 1715186"/>
                      <a:gd name="connsiteX19" fmla="*/ 1619099 w 5904656"/>
                      <a:gd name="connsiteY19" fmla="*/ 1715186 h 1715186"/>
                      <a:gd name="connsiteX20" fmla="*/ 1112472 w 5904656"/>
                      <a:gd name="connsiteY20" fmla="*/ 1715186 h 1715186"/>
                      <a:gd name="connsiteX21" fmla="*/ 285870 w 5904656"/>
                      <a:gd name="connsiteY21" fmla="*/ 1715186 h 1715186"/>
                      <a:gd name="connsiteX22" fmla="*/ 0 w 5904656"/>
                      <a:gd name="connsiteY22" fmla="*/ 1429316 h 1715186"/>
                      <a:gd name="connsiteX23" fmla="*/ 0 w 5904656"/>
                      <a:gd name="connsiteY23" fmla="*/ 857593 h 1715186"/>
                      <a:gd name="connsiteX24" fmla="*/ 0 w 5904656"/>
                      <a:gd name="connsiteY24" fmla="*/ 285870 h 1715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904656" h="1715186" extrusionOk="0">
                        <a:moveTo>
                          <a:pt x="0" y="285870"/>
                        </a:moveTo>
                        <a:cubicBezTo>
                          <a:pt x="12786" y="126176"/>
                          <a:pt x="154783" y="15604"/>
                          <a:pt x="285870" y="0"/>
                        </a:cubicBezTo>
                        <a:cubicBezTo>
                          <a:pt x="434190" y="15975"/>
                          <a:pt x="599653" y="10918"/>
                          <a:pt x="899155" y="0"/>
                        </a:cubicBezTo>
                        <a:cubicBezTo>
                          <a:pt x="1198658" y="-10918"/>
                          <a:pt x="1300961" y="-11555"/>
                          <a:pt x="1672428" y="0"/>
                        </a:cubicBezTo>
                        <a:cubicBezTo>
                          <a:pt x="2043895" y="11555"/>
                          <a:pt x="2220036" y="-18725"/>
                          <a:pt x="2392372" y="0"/>
                        </a:cubicBezTo>
                        <a:cubicBezTo>
                          <a:pt x="2564708" y="18725"/>
                          <a:pt x="2749404" y="-5849"/>
                          <a:pt x="2898999" y="0"/>
                        </a:cubicBezTo>
                        <a:cubicBezTo>
                          <a:pt x="3048594" y="5849"/>
                          <a:pt x="3366831" y="-12226"/>
                          <a:pt x="3512284" y="0"/>
                        </a:cubicBezTo>
                        <a:cubicBezTo>
                          <a:pt x="3657738" y="12226"/>
                          <a:pt x="4081787" y="30248"/>
                          <a:pt x="4232228" y="0"/>
                        </a:cubicBezTo>
                        <a:cubicBezTo>
                          <a:pt x="4382669" y="-30248"/>
                          <a:pt x="4604763" y="-9267"/>
                          <a:pt x="4738855" y="0"/>
                        </a:cubicBezTo>
                        <a:cubicBezTo>
                          <a:pt x="4872947" y="9267"/>
                          <a:pt x="5234730" y="-2519"/>
                          <a:pt x="5618786" y="0"/>
                        </a:cubicBezTo>
                        <a:cubicBezTo>
                          <a:pt x="5775274" y="34466"/>
                          <a:pt x="5923535" y="123759"/>
                          <a:pt x="5904656" y="285870"/>
                        </a:cubicBezTo>
                        <a:cubicBezTo>
                          <a:pt x="5909083" y="419672"/>
                          <a:pt x="5916373" y="625692"/>
                          <a:pt x="5904656" y="846159"/>
                        </a:cubicBezTo>
                        <a:cubicBezTo>
                          <a:pt x="5892939" y="1066626"/>
                          <a:pt x="5914641" y="1285710"/>
                          <a:pt x="5904656" y="1429316"/>
                        </a:cubicBezTo>
                        <a:cubicBezTo>
                          <a:pt x="5883065" y="1601705"/>
                          <a:pt x="5776944" y="1727212"/>
                          <a:pt x="5618786" y="1715186"/>
                        </a:cubicBezTo>
                        <a:cubicBezTo>
                          <a:pt x="5384696" y="1706977"/>
                          <a:pt x="5231567" y="1700132"/>
                          <a:pt x="5058830" y="1715186"/>
                        </a:cubicBezTo>
                        <a:cubicBezTo>
                          <a:pt x="4886093" y="1730240"/>
                          <a:pt x="4671393" y="1722407"/>
                          <a:pt x="4338886" y="1715186"/>
                        </a:cubicBezTo>
                        <a:cubicBezTo>
                          <a:pt x="4006379" y="1707965"/>
                          <a:pt x="3881170" y="1748091"/>
                          <a:pt x="3672272" y="1715186"/>
                        </a:cubicBezTo>
                        <a:cubicBezTo>
                          <a:pt x="3463374" y="1682281"/>
                          <a:pt x="3247509" y="1726996"/>
                          <a:pt x="3058986" y="1715186"/>
                        </a:cubicBezTo>
                        <a:cubicBezTo>
                          <a:pt x="2870463" y="1703376"/>
                          <a:pt x="2672597" y="1750750"/>
                          <a:pt x="2339043" y="1715186"/>
                        </a:cubicBezTo>
                        <a:cubicBezTo>
                          <a:pt x="2005489" y="1679622"/>
                          <a:pt x="1976653" y="1730860"/>
                          <a:pt x="1619099" y="1715186"/>
                        </a:cubicBezTo>
                        <a:cubicBezTo>
                          <a:pt x="1261545" y="1699512"/>
                          <a:pt x="1263813" y="1706341"/>
                          <a:pt x="1112472" y="1715186"/>
                        </a:cubicBezTo>
                        <a:cubicBezTo>
                          <a:pt x="961131" y="1724031"/>
                          <a:pt x="697195" y="1738897"/>
                          <a:pt x="285870" y="1715186"/>
                        </a:cubicBezTo>
                        <a:cubicBezTo>
                          <a:pt x="131182" y="1719864"/>
                          <a:pt x="-9465" y="1596048"/>
                          <a:pt x="0" y="1429316"/>
                        </a:cubicBezTo>
                        <a:cubicBezTo>
                          <a:pt x="28397" y="1260235"/>
                          <a:pt x="-18662" y="1113257"/>
                          <a:pt x="0" y="857593"/>
                        </a:cubicBezTo>
                        <a:cubicBezTo>
                          <a:pt x="18662" y="601929"/>
                          <a:pt x="9800" y="503307"/>
                          <a:pt x="0" y="28587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3" name="Object 20">
            <a:extLst>
              <a:ext uri="{FF2B5EF4-FFF2-40B4-BE49-F238E27FC236}">
                <a16:creationId xmlns:a16="http://schemas.microsoft.com/office/drawing/2014/main" id="{6422CF1A-0A91-2C5B-C49B-A33926ADB1A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51225" y="3356992"/>
            <a:ext cx="433014" cy="75879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412AB5F-2D6D-A27E-D202-5D546C979A67}"/>
              </a:ext>
            </a:extLst>
          </p:cNvPr>
          <p:cNvGrpSpPr/>
          <p:nvPr/>
        </p:nvGrpSpPr>
        <p:grpSpPr>
          <a:xfrm>
            <a:off x="-53849" y="0"/>
            <a:ext cx="9212452" cy="7186859"/>
            <a:chOff x="-68452" y="-315416"/>
            <a:chExt cx="9212452" cy="718685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FCACD08-C2BE-6383-6AE3-CFC0C12E5D1B}"/>
                </a:ext>
              </a:extLst>
            </p:cNvPr>
            <p:cNvSpPr/>
            <p:nvPr/>
          </p:nvSpPr>
          <p:spPr>
            <a:xfrm>
              <a:off x="-68452" y="-315416"/>
              <a:ext cx="9212452" cy="718685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C4801C4-3589-3F17-4C17-DA81E23D5625}"/>
                </a:ext>
              </a:extLst>
            </p:cNvPr>
            <p:cNvGrpSpPr/>
            <p:nvPr/>
          </p:nvGrpSpPr>
          <p:grpSpPr>
            <a:xfrm>
              <a:off x="467544" y="63153"/>
              <a:ext cx="8216356" cy="3267393"/>
              <a:chOff x="467544" y="63153"/>
              <a:chExt cx="8216356" cy="3267393"/>
            </a:xfrm>
          </p:grpSpPr>
          <p:pic>
            <p:nvPicPr>
              <p:cNvPr id="21" name="그래픽 20" descr="전구">
                <a:extLst>
                  <a:ext uri="{FF2B5EF4-FFF2-40B4-BE49-F238E27FC236}">
                    <a16:creationId xmlns:a16="http://schemas.microsoft.com/office/drawing/2014/main" id="{77E04C0A-F8B2-5A5D-3C09-4943CB25FC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055435" y="63153"/>
                <a:ext cx="1033131" cy="1033131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55F6DE-9C6F-141C-8269-C4BFC948EB5E}"/>
                  </a:ext>
                </a:extLst>
              </p:cNvPr>
              <p:cNvSpPr txBox="1"/>
              <p:nvPr/>
            </p:nvSpPr>
            <p:spPr>
              <a:xfrm>
                <a:off x="467544" y="2654014"/>
                <a:ext cx="8216356" cy="67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altLang="ko-KR" sz="2800" dirty="0">
                  <a:solidFill>
                    <a:srgbClr val="FFCB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A007F5-4297-41E9-F6F5-881E8FD4339B}"/>
                </a:ext>
              </a:extLst>
            </p:cNvPr>
            <p:cNvSpPr txBox="1"/>
            <p:nvPr/>
          </p:nvSpPr>
          <p:spPr>
            <a:xfrm>
              <a:off x="463822" y="940257"/>
              <a:ext cx="8216356" cy="676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장기 의존성</a:t>
              </a:r>
              <a:endPara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9363DE4-52D1-7CBB-42FC-75660FCFE5F8}"/>
              </a:ext>
            </a:extLst>
          </p:cNvPr>
          <p:cNvSpPr txBox="1"/>
          <p:nvPr/>
        </p:nvSpPr>
        <p:spPr>
          <a:xfrm>
            <a:off x="463822" y="1954123"/>
            <a:ext cx="821635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RNN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경우 </a:t>
            </a:r>
            <a:r>
              <a:rPr lang="en-US" altLang="ko-KR" sz="2400" dirty="0">
                <a:solidFill>
                  <a:srgbClr val="FFCB5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(-1, 1)</a:t>
            </a:r>
            <a:r>
              <a:rPr lang="ko-KR" altLang="en-US" sz="2400" dirty="0">
                <a:solidFill>
                  <a:srgbClr val="FFCB5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사이의 값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갖는 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tanh 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함수를 이용함</a:t>
            </a:r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12CF04-E30E-D81B-44AD-E0F960B7ED50}"/>
              </a:ext>
            </a:extLst>
          </p:cNvPr>
          <p:cNvSpPr txBox="1"/>
          <p:nvPr/>
        </p:nvSpPr>
        <p:spPr>
          <a:xfrm>
            <a:off x="463822" y="2852936"/>
            <a:ext cx="8216356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순전파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과정에서 데이터의 길이가 길어질수록 </a:t>
            </a:r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B5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먼 시점의 데이터를 제대로 처리하지 못하는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문제가 발생</a:t>
            </a:r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748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8;p6">
            <a:extLst>
              <a:ext uri="{FF2B5EF4-FFF2-40B4-BE49-F238E27FC236}">
                <a16:creationId xmlns:a16="http://schemas.microsoft.com/office/drawing/2014/main" id="{071BE1AB-B013-905F-1FBB-662254FFA934}"/>
              </a:ext>
            </a:extLst>
          </p:cNvPr>
          <p:cNvSpPr/>
          <p:nvPr/>
        </p:nvSpPr>
        <p:spPr>
          <a:xfrm>
            <a:off x="467544" y="1819426"/>
            <a:ext cx="8208912" cy="110513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역전파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94CB4-754A-FEBE-9BF3-51FD41D721C3}"/>
              </a:ext>
            </a:extLst>
          </p:cNvPr>
          <p:cNvSpPr txBox="1"/>
          <p:nvPr/>
        </p:nvSpPr>
        <p:spPr>
          <a:xfrm>
            <a:off x="611560" y="1544293"/>
            <a:ext cx="604867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Truncated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BPTT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(back-propagation through time)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8426C-AB36-349E-F023-5DFB828EB754}"/>
              </a:ext>
            </a:extLst>
          </p:cNvPr>
          <p:cNvSpPr txBox="1"/>
          <p:nvPr/>
        </p:nvSpPr>
        <p:spPr>
          <a:xfrm>
            <a:off x="433318" y="2109762"/>
            <a:ext cx="820891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Sequential Data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일정한 구간으로 끊어 구간마다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BPTT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진행하는 형태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5AC52424-8692-1133-2461-0813319970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0"/>
          <a:stretch/>
        </p:blipFill>
        <p:spPr bwMode="auto">
          <a:xfrm>
            <a:off x="899592" y="3071990"/>
            <a:ext cx="7020272" cy="31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23D9603-B3F9-155D-221C-C6F01F5A0949}"/>
              </a:ext>
            </a:extLst>
          </p:cNvPr>
          <p:cNvSpPr/>
          <p:nvPr/>
        </p:nvSpPr>
        <p:spPr>
          <a:xfrm>
            <a:off x="243779" y="3071990"/>
            <a:ext cx="8656442" cy="323733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B1587-D96A-068F-6023-5B80B16A39AB}"/>
              </a:ext>
            </a:extLst>
          </p:cNvPr>
          <p:cNvSpPr txBox="1"/>
          <p:nvPr/>
        </p:nvSpPr>
        <p:spPr>
          <a:xfrm>
            <a:off x="1320848" y="3861048"/>
            <a:ext cx="6496202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블록의 갱신된 가중치가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 블록으로 넘어가서 실행되고 갱신되므로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역전파를 끊어서 사용해도 크게 지장이 없음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긴 데이터의 계산비용을 </a:t>
            </a:r>
            <a:r>
              <a:rPr lang="ko-KR" altLang="en-US" dirty="0" err="1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줄여줌</a:t>
            </a:r>
            <a:endParaRPr lang="en-US" altLang="ko-KR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Google Shape;131;p6">
            <a:extLst>
              <a:ext uri="{FF2B5EF4-FFF2-40B4-BE49-F238E27FC236}">
                <a16:creationId xmlns:a16="http://schemas.microsoft.com/office/drawing/2014/main" id="{D2047C1D-6821-0C85-E833-4F33698FD315}"/>
              </a:ext>
            </a:extLst>
          </p:cNvPr>
          <p:cNvSpPr/>
          <p:nvPr/>
        </p:nvSpPr>
        <p:spPr>
          <a:xfrm>
            <a:off x="1331640" y="3625221"/>
            <a:ext cx="6496202" cy="2272161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custGeom>
                    <a:avLst/>
                    <a:gdLst>
                      <a:gd name="connsiteX0" fmla="*/ 0 w 5904656"/>
                      <a:gd name="connsiteY0" fmla="*/ 285870 h 1715186"/>
                      <a:gd name="connsiteX1" fmla="*/ 285870 w 5904656"/>
                      <a:gd name="connsiteY1" fmla="*/ 0 h 1715186"/>
                      <a:gd name="connsiteX2" fmla="*/ 899155 w 5904656"/>
                      <a:gd name="connsiteY2" fmla="*/ 0 h 1715186"/>
                      <a:gd name="connsiteX3" fmla="*/ 1672428 w 5904656"/>
                      <a:gd name="connsiteY3" fmla="*/ 0 h 1715186"/>
                      <a:gd name="connsiteX4" fmla="*/ 2392372 w 5904656"/>
                      <a:gd name="connsiteY4" fmla="*/ 0 h 1715186"/>
                      <a:gd name="connsiteX5" fmla="*/ 2898999 w 5904656"/>
                      <a:gd name="connsiteY5" fmla="*/ 0 h 1715186"/>
                      <a:gd name="connsiteX6" fmla="*/ 3512284 w 5904656"/>
                      <a:gd name="connsiteY6" fmla="*/ 0 h 1715186"/>
                      <a:gd name="connsiteX7" fmla="*/ 4232228 w 5904656"/>
                      <a:gd name="connsiteY7" fmla="*/ 0 h 1715186"/>
                      <a:gd name="connsiteX8" fmla="*/ 4738855 w 5904656"/>
                      <a:gd name="connsiteY8" fmla="*/ 0 h 1715186"/>
                      <a:gd name="connsiteX9" fmla="*/ 5618786 w 5904656"/>
                      <a:gd name="connsiteY9" fmla="*/ 0 h 1715186"/>
                      <a:gd name="connsiteX10" fmla="*/ 5904656 w 5904656"/>
                      <a:gd name="connsiteY10" fmla="*/ 285870 h 1715186"/>
                      <a:gd name="connsiteX11" fmla="*/ 5904656 w 5904656"/>
                      <a:gd name="connsiteY11" fmla="*/ 846159 h 1715186"/>
                      <a:gd name="connsiteX12" fmla="*/ 5904656 w 5904656"/>
                      <a:gd name="connsiteY12" fmla="*/ 1429316 h 1715186"/>
                      <a:gd name="connsiteX13" fmla="*/ 5618786 w 5904656"/>
                      <a:gd name="connsiteY13" fmla="*/ 1715186 h 1715186"/>
                      <a:gd name="connsiteX14" fmla="*/ 5058830 w 5904656"/>
                      <a:gd name="connsiteY14" fmla="*/ 1715186 h 1715186"/>
                      <a:gd name="connsiteX15" fmla="*/ 4338886 w 5904656"/>
                      <a:gd name="connsiteY15" fmla="*/ 1715186 h 1715186"/>
                      <a:gd name="connsiteX16" fmla="*/ 3672272 w 5904656"/>
                      <a:gd name="connsiteY16" fmla="*/ 1715186 h 1715186"/>
                      <a:gd name="connsiteX17" fmla="*/ 3058986 w 5904656"/>
                      <a:gd name="connsiteY17" fmla="*/ 1715186 h 1715186"/>
                      <a:gd name="connsiteX18" fmla="*/ 2339043 w 5904656"/>
                      <a:gd name="connsiteY18" fmla="*/ 1715186 h 1715186"/>
                      <a:gd name="connsiteX19" fmla="*/ 1619099 w 5904656"/>
                      <a:gd name="connsiteY19" fmla="*/ 1715186 h 1715186"/>
                      <a:gd name="connsiteX20" fmla="*/ 1112472 w 5904656"/>
                      <a:gd name="connsiteY20" fmla="*/ 1715186 h 1715186"/>
                      <a:gd name="connsiteX21" fmla="*/ 285870 w 5904656"/>
                      <a:gd name="connsiteY21" fmla="*/ 1715186 h 1715186"/>
                      <a:gd name="connsiteX22" fmla="*/ 0 w 5904656"/>
                      <a:gd name="connsiteY22" fmla="*/ 1429316 h 1715186"/>
                      <a:gd name="connsiteX23" fmla="*/ 0 w 5904656"/>
                      <a:gd name="connsiteY23" fmla="*/ 857593 h 1715186"/>
                      <a:gd name="connsiteX24" fmla="*/ 0 w 5904656"/>
                      <a:gd name="connsiteY24" fmla="*/ 285870 h 1715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904656" h="1715186" extrusionOk="0">
                        <a:moveTo>
                          <a:pt x="0" y="285870"/>
                        </a:moveTo>
                        <a:cubicBezTo>
                          <a:pt x="12786" y="126176"/>
                          <a:pt x="154783" y="15604"/>
                          <a:pt x="285870" y="0"/>
                        </a:cubicBezTo>
                        <a:cubicBezTo>
                          <a:pt x="434190" y="15975"/>
                          <a:pt x="599653" y="10918"/>
                          <a:pt x="899155" y="0"/>
                        </a:cubicBezTo>
                        <a:cubicBezTo>
                          <a:pt x="1198658" y="-10918"/>
                          <a:pt x="1300961" y="-11555"/>
                          <a:pt x="1672428" y="0"/>
                        </a:cubicBezTo>
                        <a:cubicBezTo>
                          <a:pt x="2043895" y="11555"/>
                          <a:pt x="2220036" y="-18725"/>
                          <a:pt x="2392372" y="0"/>
                        </a:cubicBezTo>
                        <a:cubicBezTo>
                          <a:pt x="2564708" y="18725"/>
                          <a:pt x="2749404" y="-5849"/>
                          <a:pt x="2898999" y="0"/>
                        </a:cubicBezTo>
                        <a:cubicBezTo>
                          <a:pt x="3048594" y="5849"/>
                          <a:pt x="3366831" y="-12226"/>
                          <a:pt x="3512284" y="0"/>
                        </a:cubicBezTo>
                        <a:cubicBezTo>
                          <a:pt x="3657738" y="12226"/>
                          <a:pt x="4081787" y="30248"/>
                          <a:pt x="4232228" y="0"/>
                        </a:cubicBezTo>
                        <a:cubicBezTo>
                          <a:pt x="4382669" y="-30248"/>
                          <a:pt x="4604763" y="-9267"/>
                          <a:pt x="4738855" y="0"/>
                        </a:cubicBezTo>
                        <a:cubicBezTo>
                          <a:pt x="4872947" y="9267"/>
                          <a:pt x="5234730" y="-2519"/>
                          <a:pt x="5618786" y="0"/>
                        </a:cubicBezTo>
                        <a:cubicBezTo>
                          <a:pt x="5775274" y="34466"/>
                          <a:pt x="5923535" y="123759"/>
                          <a:pt x="5904656" y="285870"/>
                        </a:cubicBezTo>
                        <a:cubicBezTo>
                          <a:pt x="5909083" y="419672"/>
                          <a:pt x="5916373" y="625692"/>
                          <a:pt x="5904656" y="846159"/>
                        </a:cubicBezTo>
                        <a:cubicBezTo>
                          <a:pt x="5892939" y="1066626"/>
                          <a:pt x="5914641" y="1285710"/>
                          <a:pt x="5904656" y="1429316"/>
                        </a:cubicBezTo>
                        <a:cubicBezTo>
                          <a:pt x="5883065" y="1601705"/>
                          <a:pt x="5776944" y="1727212"/>
                          <a:pt x="5618786" y="1715186"/>
                        </a:cubicBezTo>
                        <a:cubicBezTo>
                          <a:pt x="5384696" y="1706977"/>
                          <a:pt x="5231567" y="1700132"/>
                          <a:pt x="5058830" y="1715186"/>
                        </a:cubicBezTo>
                        <a:cubicBezTo>
                          <a:pt x="4886093" y="1730240"/>
                          <a:pt x="4671393" y="1722407"/>
                          <a:pt x="4338886" y="1715186"/>
                        </a:cubicBezTo>
                        <a:cubicBezTo>
                          <a:pt x="4006379" y="1707965"/>
                          <a:pt x="3881170" y="1748091"/>
                          <a:pt x="3672272" y="1715186"/>
                        </a:cubicBezTo>
                        <a:cubicBezTo>
                          <a:pt x="3463374" y="1682281"/>
                          <a:pt x="3247509" y="1726996"/>
                          <a:pt x="3058986" y="1715186"/>
                        </a:cubicBezTo>
                        <a:cubicBezTo>
                          <a:pt x="2870463" y="1703376"/>
                          <a:pt x="2672597" y="1750750"/>
                          <a:pt x="2339043" y="1715186"/>
                        </a:cubicBezTo>
                        <a:cubicBezTo>
                          <a:pt x="2005489" y="1679622"/>
                          <a:pt x="1976653" y="1730860"/>
                          <a:pt x="1619099" y="1715186"/>
                        </a:cubicBezTo>
                        <a:cubicBezTo>
                          <a:pt x="1261545" y="1699512"/>
                          <a:pt x="1263813" y="1706341"/>
                          <a:pt x="1112472" y="1715186"/>
                        </a:cubicBezTo>
                        <a:cubicBezTo>
                          <a:pt x="961131" y="1724031"/>
                          <a:pt x="697195" y="1738897"/>
                          <a:pt x="285870" y="1715186"/>
                        </a:cubicBezTo>
                        <a:cubicBezTo>
                          <a:pt x="131182" y="1719864"/>
                          <a:pt x="-9465" y="1596048"/>
                          <a:pt x="0" y="1429316"/>
                        </a:cubicBezTo>
                        <a:cubicBezTo>
                          <a:pt x="28397" y="1260235"/>
                          <a:pt x="-18662" y="1113257"/>
                          <a:pt x="0" y="857593"/>
                        </a:cubicBezTo>
                        <a:cubicBezTo>
                          <a:pt x="18662" y="601929"/>
                          <a:pt x="9800" y="503307"/>
                          <a:pt x="0" y="28587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3" name="Object 20">
            <a:extLst>
              <a:ext uri="{FF2B5EF4-FFF2-40B4-BE49-F238E27FC236}">
                <a16:creationId xmlns:a16="http://schemas.microsoft.com/office/drawing/2014/main" id="{6422CF1A-0A91-2C5B-C49B-A33926ADB1A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51225" y="3356992"/>
            <a:ext cx="433014" cy="75879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412AB5F-2D6D-A27E-D202-5D546C979A67}"/>
              </a:ext>
            </a:extLst>
          </p:cNvPr>
          <p:cNvGrpSpPr/>
          <p:nvPr/>
        </p:nvGrpSpPr>
        <p:grpSpPr>
          <a:xfrm>
            <a:off x="-53849" y="0"/>
            <a:ext cx="9212452" cy="7186859"/>
            <a:chOff x="-68452" y="-315416"/>
            <a:chExt cx="9212452" cy="718685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FCACD08-C2BE-6383-6AE3-CFC0C12E5D1B}"/>
                </a:ext>
              </a:extLst>
            </p:cNvPr>
            <p:cNvSpPr/>
            <p:nvPr/>
          </p:nvSpPr>
          <p:spPr>
            <a:xfrm>
              <a:off x="-68452" y="-315416"/>
              <a:ext cx="9212452" cy="718685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C4801C4-3589-3F17-4C17-DA81E23D5625}"/>
                </a:ext>
              </a:extLst>
            </p:cNvPr>
            <p:cNvGrpSpPr/>
            <p:nvPr/>
          </p:nvGrpSpPr>
          <p:grpSpPr>
            <a:xfrm>
              <a:off x="467544" y="63153"/>
              <a:ext cx="8216356" cy="3267393"/>
              <a:chOff x="467544" y="63153"/>
              <a:chExt cx="8216356" cy="3267393"/>
            </a:xfrm>
          </p:grpSpPr>
          <p:pic>
            <p:nvPicPr>
              <p:cNvPr id="21" name="그래픽 20" descr="전구">
                <a:extLst>
                  <a:ext uri="{FF2B5EF4-FFF2-40B4-BE49-F238E27FC236}">
                    <a16:creationId xmlns:a16="http://schemas.microsoft.com/office/drawing/2014/main" id="{77E04C0A-F8B2-5A5D-3C09-4943CB25FC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055435" y="63153"/>
                <a:ext cx="1033131" cy="1033131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55F6DE-9C6F-141C-8269-C4BFC948EB5E}"/>
                  </a:ext>
                </a:extLst>
              </p:cNvPr>
              <p:cNvSpPr txBox="1"/>
              <p:nvPr/>
            </p:nvSpPr>
            <p:spPr>
              <a:xfrm>
                <a:off x="467544" y="2654014"/>
                <a:ext cx="8216356" cy="67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altLang="ko-KR" sz="2800" dirty="0">
                  <a:solidFill>
                    <a:srgbClr val="FFCB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A007F5-4297-41E9-F6F5-881E8FD4339B}"/>
                </a:ext>
              </a:extLst>
            </p:cNvPr>
            <p:cNvSpPr txBox="1"/>
            <p:nvPr/>
          </p:nvSpPr>
          <p:spPr>
            <a:xfrm>
              <a:off x="463822" y="940257"/>
              <a:ext cx="8216356" cy="676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장기 의존성</a:t>
              </a:r>
              <a:endPara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9363DE4-52D1-7CBB-42FC-75660FCFE5F8}"/>
              </a:ext>
            </a:extLst>
          </p:cNvPr>
          <p:cNvSpPr txBox="1"/>
          <p:nvPr/>
        </p:nvSpPr>
        <p:spPr>
          <a:xfrm>
            <a:off x="463822" y="1954123"/>
            <a:ext cx="821635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RNN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경우 </a:t>
            </a:r>
            <a:r>
              <a:rPr lang="en-US" altLang="ko-KR" sz="2400" dirty="0">
                <a:solidFill>
                  <a:srgbClr val="FFCB5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(-1, 1)</a:t>
            </a:r>
            <a:r>
              <a:rPr lang="ko-KR" altLang="en-US" sz="2400" dirty="0">
                <a:solidFill>
                  <a:srgbClr val="FFCB5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사이의 값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갖는 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tanh 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함수를 이용함</a:t>
            </a:r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12CF04-E30E-D81B-44AD-E0F960B7ED50}"/>
              </a:ext>
            </a:extLst>
          </p:cNvPr>
          <p:cNvSpPr txBox="1"/>
          <p:nvPr/>
        </p:nvSpPr>
        <p:spPr>
          <a:xfrm>
            <a:off x="463822" y="2852936"/>
            <a:ext cx="8216356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순전파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과정에서 데이터의 길이가 길어질수록 </a:t>
            </a:r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B5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먼 시점의 데이터를 제대로 처리하지 못하는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문제가 발생</a:t>
            </a:r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A2A3D3-4917-B676-09E4-A8C0C3E96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228020" y="4198612"/>
            <a:ext cx="687961" cy="4448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04FDEB-5D12-94B9-7767-429429E23929}"/>
              </a:ext>
            </a:extLst>
          </p:cNvPr>
          <p:cNvSpPr txBox="1"/>
          <p:nvPr/>
        </p:nvSpPr>
        <p:spPr>
          <a:xfrm>
            <a:off x="463822" y="5013176"/>
            <a:ext cx="8216356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이를 </a:t>
            </a:r>
            <a:r>
              <a:rPr lang="ko-KR" altLang="en-US" sz="2400" dirty="0">
                <a:solidFill>
                  <a:srgbClr val="FFCB5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장기 의존성 문제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 하며</a:t>
            </a:r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해결책으로 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GRU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제안됨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12014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LSTM/GRU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856E92-E995-3547-4F04-D43531E79E4D}"/>
              </a:ext>
            </a:extLst>
          </p:cNvPr>
          <p:cNvGrpSpPr/>
          <p:nvPr/>
        </p:nvGrpSpPr>
        <p:grpSpPr>
          <a:xfrm>
            <a:off x="863589" y="1533939"/>
            <a:ext cx="7452828" cy="1601996"/>
            <a:chOff x="863589" y="1533939"/>
            <a:chExt cx="7452828" cy="1601996"/>
          </a:xfrm>
        </p:grpSpPr>
        <p:sp>
          <p:nvSpPr>
            <p:cNvPr id="10" name="사각형: 둥근 모서리 18">
              <a:extLst>
                <a:ext uri="{FF2B5EF4-FFF2-40B4-BE49-F238E27FC236}">
                  <a16:creationId xmlns:a16="http://schemas.microsoft.com/office/drawing/2014/main" id="{BA0B4128-A907-B564-CCA2-38FF26E1E8D6}"/>
                </a:ext>
              </a:extLst>
            </p:cNvPr>
            <p:cNvSpPr/>
            <p:nvPr/>
          </p:nvSpPr>
          <p:spPr>
            <a:xfrm>
              <a:off x="863589" y="1718605"/>
              <a:ext cx="7452828" cy="141733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6D5B45-39C5-B049-6C4D-E8D743AC98A5}"/>
                </a:ext>
              </a:extLst>
            </p:cNvPr>
            <p:cNvSpPr txBox="1"/>
            <p:nvPr/>
          </p:nvSpPr>
          <p:spPr>
            <a:xfrm>
              <a:off x="1050575" y="1533939"/>
              <a:ext cx="459457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LSTM(Long Short-Term Memory)</a:t>
              </a:r>
              <a:endParaRPr lang="ko-US" altLang="en-US" sz="20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34E62BE-16E6-A055-56A9-C26F7DE7F095}"/>
              </a:ext>
            </a:extLst>
          </p:cNvPr>
          <p:cNvSpPr txBox="1"/>
          <p:nvPr/>
        </p:nvSpPr>
        <p:spPr>
          <a:xfrm>
            <a:off x="730121" y="1995328"/>
            <a:ext cx="7719764" cy="927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사람의 기억이 </a:t>
            </a:r>
            <a:r>
              <a:rPr lang="ko-KR" altLang="en-US" sz="19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장기 기억</a:t>
            </a:r>
            <a:r>
              <a:rPr lang="en-US" altLang="ko-KR" sz="19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(Cell</a:t>
            </a:r>
            <a:r>
              <a:rPr lang="ko-KR" altLang="en-US" sz="19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9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State)</a:t>
            </a:r>
            <a:r>
              <a:rPr lang="ko-KR" altLang="en-US" sz="1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ko-KR" altLang="en-US" sz="19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단기 기억</a:t>
            </a:r>
            <a:r>
              <a:rPr lang="en-US" altLang="ko-KR" sz="19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(Hidden State)</a:t>
            </a:r>
            <a:r>
              <a:rPr lang="ko-KR" altLang="en-US" sz="1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endParaRPr lang="en-US" altLang="ko-KR" sz="1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나누어져 있다는 점에 착안한 모델로 </a:t>
            </a:r>
            <a:r>
              <a:rPr lang="ko-KR" altLang="en-US" sz="19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장기 의존성 문제 해결</a:t>
            </a:r>
            <a:endParaRPr lang="en-US" altLang="ko-KR" sz="19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6386CC69-1536-BB63-84D1-4D5BB5E8A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643" y="3574309"/>
            <a:ext cx="6806714" cy="266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0C460D-6EB9-6FB8-4B12-3FF2C67F6DD5}"/>
              </a:ext>
            </a:extLst>
          </p:cNvPr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0260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LSTM/GRU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856E92-E995-3547-4F04-D43531E79E4D}"/>
              </a:ext>
            </a:extLst>
          </p:cNvPr>
          <p:cNvGrpSpPr/>
          <p:nvPr/>
        </p:nvGrpSpPr>
        <p:grpSpPr>
          <a:xfrm>
            <a:off x="863589" y="1533939"/>
            <a:ext cx="7452828" cy="1601996"/>
            <a:chOff x="863589" y="1533939"/>
            <a:chExt cx="7452828" cy="1601996"/>
          </a:xfrm>
        </p:grpSpPr>
        <p:sp>
          <p:nvSpPr>
            <p:cNvPr id="10" name="사각형: 둥근 모서리 18">
              <a:extLst>
                <a:ext uri="{FF2B5EF4-FFF2-40B4-BE49-F238E27FC236}">
                  <a16:creationId xmlns:a16="http://schemas.microsoft.com/office/drawing/2014/main" id="{BA0B4128-A907-B564-CCA2-38FF26E1E8D6}"/>
                </a:ext>
              </a:extLst>
            </p:cNvPr>
            <p:cNvSpPr/>
            <p:nvPr/>
          </p:nvSpPr>
          <p:spPr>
            <a:xfrm>
              <a:off x="863589" y="1718605"/>
              <a:ext cx="7452828" cy="141733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6D5B45-39C5-B049-6C4D-E8D743AC98A5}"/>
                </a:ext>
              </a:extLst>
            </p:cNvPr>
            <p:cNvSpPr txBox="1"/>
            <p:nvPr/>
          </p:nvSpPr>
          <p:spPr>
            <a:xfrm>
              <a:off x="1050575" y="1533939"/>
              <a:ext cx="459457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LSTM(Long Short-Term Memory)</a:t>
              </a:r>
              <a:endParaRPr lang="ko-US" altLang="en-US" sz="20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34E62BE-16E6-A055-56A9-C26F7DE7F095}"/>
              </a:ext>
            </a:extLst>
          </p:cNvPr>
          <p:cNvSpPr txBox="1"/>
          <p:nvPr/>
        </p:nvSpPr>
        <p:spPr>
          <a:xfrm>
            <a:off x="730121" y="1995328"/>
            <a:ext cx="7719764" cy="927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사람의 기억이 </a:t>
            </a:r>
            <a:r>
              <a:rPr lang="ko-KR" altLang="en-US" sz="19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장기 기억</a:t>
            </a:r>
            <a:r>
              <a:rPr lang="en-US" altLang="ko-KR" sz="19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(Cell</a:t>
            </a:r>
            <a:r>
              <a:rPr lang="ko-KR" altLang="en-US" sz="19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9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State)</a:t>
            </a:r>
            <a:r>
              <a:rPr lang="ko-KR" altLang="en-US" sz="1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ko-KR" altLang="en-US" sz="19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단기 기억</a:t>
            </a:r>
            <a:r>
              <a:rPr lang="en-US" altLang="ko-KR" sz="19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(Hidden State)</a:t>
            </a:r>
            <a:r>
              <a:rPr lang="ko-KR" altLang="en-US" sz="1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endParaRPr lang="en-US" altLang="ko-KR" sz="19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나누어져 있다는 점에 착안한 모델로 </a:t>
            </a:r>
            <a:r>
              <a:rPr lang="ko-KR" altLang="en-US" sz="19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장기 의존성 문제 해결</a:t>
            </a:r>
            <a:endParaRPr lang="en-US" altLang="ko-KR" sz="19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6386CC69-1536-BB63-84D1-4D5BB5E8A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643" y="3574309"/>
            <a:ext cx="6806714" cy="266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4272BD2-0B79-F060-C3DC-CD00F7F5C773}"/>
              </a:ext>
            </a:extLst>
          </p:cNvPr>
          <p:cNvSpPr/>
          <p:nvPr/>
        </p:nvSpPr>
        <p:spPr>
          <a:xfrm>
            <a:off x="209553" y="3197214"/>
            <a:ext cx="8656442" cy="32373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52A067C-140E-D064-F567-7768FC0E1666}"/>
              </a:ext>
            </a:extLst>
          </p:cNvPr>
          <p:cNvGrpSpPr/>
          <p:nvPr/>
        </p:nvGrpSpPr>
        <p:grpSpPr>
          <a:xfrm>
            <a:off x="829162" y="3814740"/>
            <a:ext cx="7344816" cy="1893178"/>
            <a:chOff x="829162" y="1470047"/>
            <a:chExt cx="7344816" cy="189317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E83C1D2-ABE8-07F4-ECC7-7A23ADC5D7B8}"/>
                </a:ext>
              </a:extLst>
            </p:cNvPr>
            <p:cNvGrpSpPr/>
            <p:nvPr/>
          </p:nvGrpSpPr>
          <p:grpSpPr>
            <a:xfrm>
              <a:off x="991422" y="1470047"/>
              <a:ext cx="7182556" cy="1893178"/>
              <a:chOff x="1043608" y="1955529"/>
              <a:chExt cx="7182556" cy="2130906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2CE0B52B-F8DA-A51A-F4DF-413454F16E4A}"/>
                  </a:ext>
                </a:extLst>
              </p:cNvPr>
              <p:cNvGrpSpPr/>
              <p:nvPr/>
            </p:nvGrpSpPr>
            <p:grpSpPr>
              <a:xfrm>
                <a:off x="1043608" y="1979548"/>
                <a:ext cx="3168352" cy="2106887"/>
                <a:chOff x="1043608" y="1979548"/>
                <a:chExt cx="3168352" cy="2106887"/>
              </a:xfrm>
            </p:grpSpPr>
            <p:sp>
              <p:nvSpPr>
                <p:cNvPr id="28" name="사각형: 둥근 모서리 8">
                  <a:extLst>
                    <a:ext uri="{FF2B5EF4-FFF2-40B4-BE49-F238E27FC236}">
                      <a16:creationId xmlns:a16="http://schemas.microsoft.com/office/drawing/2014/main" id="{47F9DD1F-979E-B2A8-416C-43D0C8F68286}"/>
                    </a:ext>
                  </a:extLst>
                </p:cNvPr>
                <p:cNvSpPr/>
                <p:nvPr/>
              </p:nvSpPr>
              <p:spPr>
                <a:xfrm>
                  <a:off x="1043608" y="2153824"/>
                  <a:ext cx="3168352" cy="1932611"/>
                </a:xfrm>
                <a:prstGeom prst="roundRect">
                  <a:avLst/>
                </a:prstGeom>
                <a:noFill/>
                <a:ln w="38100">
                  <a:solidFill>
                    <a:srgbClr val="DFBEB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7EF9948-CF34-72F5-6D03-33052689B7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77616" y="1979548"/>
                      <a:ext cx="1966156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>
                          <a:solidFill>
                            <a:srgbClr val="DFBEBD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Hidden State(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rgbClr val="DFBEBD"/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DFBEBD"/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DFBEBD"/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</a:rPr>
                                <m:t>𝑡</m:t>
                              </m:r>
                            </m:sub>
                          </m:sSub>
                        </m:oMath>
                      </a14:m>
                      <a:r>
                        <a:rPr lang="en-US" altLang="ko-KR" dirty="0">
                          <a:solidFill>
                            <a:srgbClr val="DFBEBD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dirty="0">
                        <a:solidFill>
                          <a:srgbClr val="DFBEBD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01A93E9C-EC3F-2276-B578-63FEBB4CBF1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77616" y="1979548"/>
                      <a:ext cx="1966156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863" t="-9434" r="-4658" b="-452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5" name="사각형: 둥근 모서리 8">
                <a:extLst>
                  <a:ext uri="{FF2B5EF4-FFF2-40B4-BE49-F238E27FC236}">
                    <a16:creationId xmlns:a16="http://schemas.microsoft.com/office/drawing/2014/main" id="{845A99CF-0DAA-B84D-C59A-4E28AC837156}"/>
                  </a:ext>
                </a:extLst>
              </p:cNvPr>
              <p:cNvSpPr/>
              <p:nvPr/>
            </p:nvSpPr>
            <p:spPr>
              <a:xfrm>
                <a:off x="4895552" y="2149979"/>
                <a:ext cx="3168352" cy="1929634"/>
              </a:xfrm>
              <a:prstGeom prst="roundRect">
                <a:avLst/>
              </a:prstGeom>
              <a:noFill/>
              <a:ln w="38100">
                <a:solidFill>
                  <a:srgbClr val="DFBEB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B6681CE-C8F9-2484-B1FF-0C1577BC99F6}"/>
                      </a:ext>
                    </a:extLst>
                  </p:cNvPr>
                  <p:cNvSpPr txBox="1"/>
                  <p:nvPr/>
                </p:nvSpPr>
                <p:spPr>
                  <a:xfrm>
                    <a:off x="5632298" y="1955529"/>
                    <a:ext cx="1584176" cy="4157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solidFill>
                          <a:srgbClr val="DFBEBD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Cell State(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rgbClr val="DFBEBD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DFBEBD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DFBEBD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altLang="ko-KR" dirty="0">
                        <a:solidFill>
                          <a:srgbClr val="DFBEBD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rPr>
                      <a:t>)</a:t>
                    </a:r>
                    <a:endParaRPr lang="ko-KR" altLang="en-US" dirty="0">
                      <a:solidFill>
                        <a:srgbClr val="DFBEBD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endParaRPr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B6681CE-C8F9-2484-B1FF-0C1577BC99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2298" y="1955529"/>
                    <a:ext cx="1584176" cy="41571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308" t="-8333" r="-2308" b="-28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0D3354-3C0F-5966-2823-650C74F3F2B5}"/>
                  </a:ext>
                </a:extLst>
              </p:cNvPr>
              <p:cNvSpPr txBox="1"/>
              <p:nvPr/>
            </p:nvSpPr>
            <p:spPr>
              <a:xfrm>
                <a:off x="4733292" y="2308348"/>
                <a:ext cx="3492872" cy="1612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장기 기억을 담당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많은 연산을 거치지 않고 다음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time-step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으로 정보 전달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8B5CE-3637-42D7-2AF6-614F9969378E}"/>
                </a:ext>
              </a:extLst>
            </p:cNvPr>
            <p:cNvSpPr txBox="1"/>
            <p:nvPr/>
          </p:nvSpPr>
          <p:spPr>
            <a:xfrm>
              <a:off x="829162" y="2008798"/>
              <a:ext cx="3492872" cy="97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단기 기억을 담당</a:t>
              </a:r>
              <a:endPara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Vanilla RNN</a:t>
              </a: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과 같은 역할</a:t>
              </a:r>
              <a:endPara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44A5993-BD85-26F6-A7A6-45D61269B800}"/>
              </a:ext>
            </a:extLst>
          </p:cNvPr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9868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</a:t>
            </a:r>
          </a:p>
        </p:txBody>
      </p:sp>
      <p:sp>
        <p:nvSpPr>
          <p:cNvPr id="23" name="사각형: 둥근 모서리 15">
            <a:extLst>
              <a:ext uri="{FF2B5EF4-FFF2-40B4-BE49-F238E27FC236}">
                <a16:creationId xmlns:a16="http://schemas.microsoft.com/office/drawing/2014/main" id="{B6E4A7CC-BFD7-34AD-6B9D-2EC64C91872C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7A0B10-BE13-DA36-22AB-527E1724E0BA}"/>
              </a:ext>
            </a:extLst>
          </p:cNvPr>
          <p:cNvSpPr txBox="1"/>
          <p:nvPr/>
        </p:nvSpPr>
        <p:spPr>
          <a:xfrm>
            <a:off x="971600" y="147600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Forget Gate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279315-F504-1743-FBA4-E49A4747F026}"/>
                  </a:ext>
                </a:extLst>
              </p:cNvPr>
              <p:cNvSpPr txBox="1"/>
              <p:nvPr/>
            </p:nvSpPr>
            <p:spPr>
              <a:xfrm>
                <a:off x="712116" y="4823588"/>
                <a:ext cx="7719764" cy="1052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과거의 정보를 </a:t>
                </a:r>
                <a:r>
                  <a:rPr lang="ko-KR" altLang="en-US" sz="2000" dirty="0">
                    <a:solidFill>
                      <a:srgbClr val="C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얼마나 잊을지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결정하는 역할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= </m:t>
                      </m:r>
                      <m:r>
                        <a:rPr lang="ko-KR" altLang="en-US" sz="2000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𝑓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279315-F504-1743-FBA4-E49A4747F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16" y="4823588"/>
                <a:ext cx="7719764" cy="1052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6" name="Picture 8">
            <a:extLst>
              <a:ext uri="{FF2B5EF4-FFF2-40B4-BE49-F238E27FC236}">
                <a16:creationId xmlns:a16="http://schemas.microsoft.com/office/drawing/2014/main" id="{DEEA3253-8F42-9A11-5D24-9AC0215D3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5"/>
          <a:stretch/>
        </p:blipFill>
        <p:spPr bwMode="auto">
          <a:xfrm>
            <a:off x="2067721" y="1600462"/>
            <a:ext cx="4658405" cy="297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017A304F-3B7B-6B55-8485-FAB853E1B15A}"/>
              </a:ext>
            </a:extLst>
          </p:cNvPr>
          <p:cNvGrpSpPr/>
          <p:nvPr/>
        </p:nvGrpSpPr>
        <p:grpSpPr>
          <a:xfrm>
            <a:off x="3985247" y="3190575"/>
            <a:ext cx="262531" cy="258268"/>
            <a:chOff x="3985247" y="3190575"/>
            <a:chExt cx="262531" cy="258268"/>
          </a:xfrm>
        </p:grpSpPr>
        <p:pic>
          <p:nvPicPr>
            <p:cNvPr id="32" name="Picture 10">
              <a:extLst>
                <a:ext uri="{FF2B5EF4-FFF2-40B4-BE49-F238E27FC236}">
                  <a16:creationId xmlns:a16="http://schemas.microsoft.com/office/drawing/2014/main" id="{05829456-4632-7C15-F4CD-3F4B4B54CA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36046" r="80487" b="55899"/>
            <a:stretch/>
          </p:blipFill>
          <p:spPr bwMode="auto">
            <a:xfrm>
              <a:off x="3985247" y="3281289"/>
              <a:ext cx="262531" cy="16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>
              <a:extLst>
                <a:ext uri="{FF2B5EF4-FFF2-40B4-BE49-F238E27FC236}">
                  <a16:creationId xmlns:a16="http://schemas.microsoft.com/office/drawing/2014/main" id="{4F786A74-C0C9-F1D1-18A7-956193739E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36046" r="80487" b="55899"/>
            <a:stretch/>
          </p:blipFill>
          <p:spPr bwMode="auto">
            <a:xfrm>
              <a:off x="4058212" y="3238393"/>
              <a:ext cx="153748" cy="16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0">
              <a:extLst>
                <a:ext uri="{FF2B5EF4-FFF2-40B4-BE49-F238E27FC236}">
                  <a16:creationId xmlns:a16="http://schemas.microsoft.com/office/drawing/2014/main" id="{462BC65D-7681-2FD6-A72D-976C9939D0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36046" r="80487" b="55899"/>
            <a:stretch/>
          </p:blipFill>
          <p:spPr bwMode="auto">
            <a:xfrm>
              <a:off x="4089900" y="3190575"/>
              <a:ext cx="87856" cy="16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09FE95E-6CB3-9F9F-1586-B9E1058743AD}"/>
                  </a:ext>
                </a:extLst>
              </p:cNvPr>
              <p:cNvSpPr txBox="1"/>
              <p:nvPr/>
            </p:nvSpPr>
            <p:spPr>
              <a:xfrm>
                <a:off x="4133828" y="3121686"/>
                <a:ext cx="5898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CBDFBC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CBDFBC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CBDFBC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CBDFBC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09FE95E-6CB3-9F9F-1586-B9E105874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828" y="3121686"/>
                <a:ext cx="589812" cy="338554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Object 38">
            <a:extLst>
              <a:ext uri="{FF2B5EF4-FFF2-40B4-BE49-F238E27FC236}">
                <a16:creationId xmlns:a16="http://schemas.microsoft.com/office/drawing/2014/main" id="{F169CEF5-5531-EFC4-81F5-CB18A1C197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731992">
            <a:off x="4528246" y="5905865"/>
            <a:ext cx="587910" cy="282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9E79D0-F95B-47E7-45F6-CC7A0937242F}"/>
              </a:ext>
            </a:extLst>
          </p:cNvPr>
          <p:cNvSpPr txBox="1"/>
          <p:nvPr/>
        </p:nvSpPr>
        <p:spPr>
          <a:xfrm>
            <a:off x="4759292" y="5978107"/>
            <a:ext cx="4277204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bg1">
                    <a:lumMod val="6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벡터를 연결하는 </a:t>
            </a:r>
            <a:r>
              <a:rPr lang="en-US" altLang="ko-KR" sz="1600" b="0" i="0" dirty="0">
                <a:solidFill>
                  <a:schemeClr val="bg1">
                    <a:lumMod val="6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Concatenation</a:t>
            </a:r>
            <a:r>
              <a:rPr lang="ko-KR" altLang="en-US" sz="1600" b="0" i="0" dirty="0">
                <a:solidFill>
                  <a:schemeClr val="bg1">
                    <a:lumMod val="6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의미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FE6A1D-22B6-6F59-97B3-62C386D55FB7}"/>
              </a:ext>
            </a:extLst>
          </p:cNvPr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74717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>
            <a:extLst>
              <a:ext uri="{FF2B5EF4-FFF2-40B4-BE49-F238E27FC236}">
                <a16:creationId xmlns:a16="http://schemas.microsoft.com/office/drawing/2014/main" id="{659AF21D-FB0F-D1EE-82D7-24AE901B1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574"/>
          <a:stretch/>
        </p:blipFill>
        <p:spPr bwMode="auto">
          <a:xfrm>
            <a:off x="2067723" y="1571104"/>
            <a:ext cx="4658405" cy="297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</a:t>
            </a:r>
          </a:p>
        </p:txBody>
      </p:sp>
      <p:sp>
        <p:nvSpPr>
          <p:cNvPr id="23" name="사각형: 둥근 모서리 15">
            <a:extLst>
              <a:ext uri="{FF2B5EF4-FFF2-40B4-BE49-F238E27FC236}">
                <a16:creationId xmlns:a16="http://schemas.microsoft.com/office/drawing/2014/main" id="{B6E4A7CC-BFD7-34AD-6B9D-2EC64C91872C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279315-F504-1743-FBA4-E49A4747F026}"/>
                  </a:ext>
                </a:extLst>
              </p:cNvPr>
              <p:cNvSpPr txBox="1"/>
              <p:nvPr/>
            </p:nvSpPr>
            <p:spPr>
              <a:xfrm>
                <a:off x="712116" y="4823588"/>
                <a:ext cx="7719764" cy="101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Cambria Math" panose="02040503050406030204" pitchFamily="18" charset="0"/>
                    <a:ea typeface="나눔스퀘어_ac" panose="020B0600000101010101" pitchFamily="50" charset="-127"/>
                  </a:rPr>
                  <a:t>이전 시점의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hidden state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와 현재 시점의 입력을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𝑓</m:t>
                        </m:r>
                      </m:sub>
                    </m:sSub>
                    <m:r>
                      <a:rPr lang="ko-KR" altLang="en-US" sz="2000" i="1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와</m:t>
                    </m:r>
                  </m:oMath>
                </a14:m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곱하여 </a:t>
                </a:r>
                <a:r>
                  <a:rPr lang="ko-KR" altLang="en-US" sz="20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시그모이드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통과 후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Cell State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로 전달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279315-F504-1743-FBA4-E49A4747F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16" y="4823588"/>
                <a:ext cx="7719764" cy="1011046"/>
              </a:xfrm>
              <a:prstGeom prst="rect">
                <a:avLst/>
              </a:prstGeom>
              <a:blipFill>
                <a:blip r:embed="rId4"/>
                <a:stretch>
                  <a:fillRect b="-8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2">
            <a:extLst>
              <a:ext uri="{FF2B5EF4-FFF2-40B4-BE49-F238E27FC236}">
                <a16:creationId xmlns:a16="http://schemas.microsoft.com/office/drawing/2014/main" id="{7202C7E2-5933-A59A-51FD-61896F1D2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5" t="38518" r="73967" b="22704"/>
          <a:stretch/>
        </p:blipFill>
        <p:spPr bwMode="auto">
          <a:xfrm>
            <a:off x="3491880" y="2708921"/>
            <a:ext cx="108012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BE10F9-D5BF-4C09-585E-9DD2F9DBD494}"/>
              </a:ext>
            </a:extLst>
          </p:cNvPr>
          <p:cNvSpPr txBox="1"/>
          <p:nvPr/>
        </p:nvSpPr>
        <p:spPr>
          <a:xfrm>
            <a:off x="971600" y="147600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Forget Gate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C9E63-2A8E-BC9A-C648-91B9725D2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08" r="85944"/>
          <a:stretch/>
        </p:blipFill>
        <p:spPr bwMode="auto">
          <a:xfrm>
            <a:off x="2067721" y="2708921"/>
            <a:ext cx="1352151" cy="186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D96A25E-6398-3B69-503D-FD18A8F4797D}"/>
              </a:ext>
            </a:extLst>
          </p:cNvPr>
          <p:cNvGrpSpPr/>
          <p:nvPr/>
        </p:nvGrpSpPr>
        <p:grpSpPr>
          <a:xfrm>
            <a:off x="3985247" y="3190575"/>
            <a:ext cx="262531" cy="258268"/>
            <a:chOff x="3985247" y="3190575"/>
            <a:chExt cx="262531" cy="2582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D625C7-CED7-2EB5-7B7F-C9F8EAAB1A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36046" r="80487" b="55899"/>
            <a:stretch/>
          </p:blipFill>
          <p:spPr bwMode="auto">
            <a:xfrm>
              <a:off x="3985247" y="3281289"/>
              <a:ext cx="262531" cy="16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DD933CAF-67F0-0845-30BD-1F1398F8BE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36046" r="80487" b="55899"/>
            <a:stretch/>
          </p:blipFill>
          <p:spPr bwMode="auto">
            <a:xfrm>
              <a:off x="4058212" y="3238393"/>
              <a:ext cx="153748" cy="16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FE272405-24EC-19F5-94D3-9268CCF41E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36046" r="80487" b="55899"/>
            <a:stretch/>
          </p:blipFill>
          <p:spPr bwMode="auto">
            <a:xfrm>
              <a:off x="4089900" y="3190575"/>
              <a:ext cx="87856" cy="16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79CDCC-E933-5F93-FF68-9FBF72DEE0AA}"/>
                  </a:ext>
                </a:extLst>
              </p:cNvPr>
              <p:cNvSpPr txBox="1"/>
              <p:nvPr/>
            </p:nvSpPr>
            <p:spPr>
              <a:xfrm>
                <a:off x="4133828" y="3121686"/>
                <a:ext cx="5898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CBDFBC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CBDFBC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CBDFBC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CBDFBC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79CDCC-E933-5F93-FF68-9FBF72DEE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828" y="3121686"/>
                <a:ext cx="589812" cy="338554"/>
              </a:xfrm>
              <a:prstGeom prst="rect">
                <a:avLst/>
              </a:prstGeom>
              <a:blipFill>
                <a:blip r:embed="rId10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81CAB18-11A6-0277-FD35-2AD14B314F19}"/>
              </a:ext>
            </a:extLst>
          </p:cNvPr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0533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자연어의 특징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9" name="사각형: 둥근 모서리 8">
            <a:extLst>
              <a:ext uri="{FF2B5EF4-FFF2-40B4-BE49-F238E27FC236}">
                <a16:creationId xmlns:a16="http://schemas.microsoft.com/office/drawing/2014/main" id="{CA79A122-EAAE-1BAD-FA51-9437D5EF7AED}"/>
              </a:ext>
            </a:extLst>
          </p:cNvPr>
          <p:cNvSpPr/>
          <p:nvPr/>
        </p:nvSpPr>
        <p:spPr>
          <a:xfrm>
            <a:off x="863588" y="3380855"/>
            <a:ext cx="7452828" cy="1091231"/>
          </a:xfrm>
          <a:prstGeom prst="roundRect">
            <a:avLst/>
          </a:prstGeom>
          <a:noFill/>
          <a:ln w="38100">
            <a:solidFill>
              <a:srgbClr val="C6D9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539C4B-AD49-CEF4-597C-C6C1E1CDA80A}"/>
              </a:ext>
            </a:extLst>
          </p:cNvPr>
          <p:cNvSpPr txBox="1"/>
          <p:nvPr/>
        </p:nvSpPr>
        <p:spPr>
          <a:xfrm>
            <a:off x="6948264" y="3177054"/>
            <a:ext cx="91066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rgbClr val="C6D9F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CAD9E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모호성</a:t>
            </a:r>
          </a:p>
        </p:txBody>
      </p:sp>
      <p:sp>
        <p:nvSpPr>
          <p:cNvPr id="22" name="사각형: 둥근 모서리 8">
            <a:extLst>
              <a:ext uri="{FF2B5EF4-FFF2-40B4-BE49-F238E27FC236}">
                <a16:creationId xmlns:a16="http://schemas.microsoft.com/office/drawing/2014/main" id="{9423E26B-AC79-6A69-F1EE-0AB6BC16C1E0}"/>
              </a:ext>
            </a:extLst>
          </p:cNvPr>
          <p:cNvSpPr/>
          <p:nvPr/>
        </p:nvSpPr>
        <p:spPr>
          <a:xfrm>
            <a:off x="863588" y="4817557"/>
            <a:ext cx="7452828" cy="1091231"/>
          </a:xfrm>
          <a:prstGeom prst="roundRect">
            <a:avLst/>
          </a:prstGeom>
          <a:noFill/>
          <a:ln w="38100">
            <a:solidFill>
              <a:srgbClr val="D7E4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99A210-CFE1-032D-BF1E-54633B5055B2}"/>
              </a:ext>
            </a:extLst>
          </p:cNvPr>
          <p:cNvSpPr txBox="1"/>
          <p:nvPr/>
        </p:nvSpPr>
        <p:spPr>
          <a:xfrm>
            <a:off x="1244383" y="4654684"/>
            <a:ext cx="10826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2000">
                <a:solidFill>
                  <a:srgbClr val="D7E4B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불연속성</a:t>
            </a:r>
            <a:endParaRPr lang="ko-KR" altLang="en-US" sz="2000" dirty="0">
              <a:solidFill>
                <a:srgbClr val="D7E4B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354F95-8B88-11A3-3CF9-84A343FB23EF}"/>
              </a:ext>
            </a:extLst>
          </p:cNvPr>
          <p:cNvSpPr txBox="1"/>
          <p:nvPr/>
        </p:nvSpPr>
        <p:spPr>
          <a:xfrm>
            <a:off x="966074" y="3635430"/>
            <a:ext cx="7314338" cy="509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같은 단어가 다른 의미를 가지는 표현의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중의성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문장 내 정보 부족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5C960E-DEA0-7B6D-58E7-B1B80D23DE23}"/>
              </a:ext>
            </a:extLst>
          </p:cNvPr>
          <p:cNvSpPr txBox="1"/>
          <p:nvPr/>
        </p:nvSpPr>
        <p:spPr>
          <a:xfrm>
            <a:off x="1002078" y="5054794"/>
            <a:ext cx="7314338" cy="509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형태가 유사한 두 단어라도 완전히 다른 의미를 가질 수 있음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사각형: 둥근 모서리 8">
            <a:extLst>
              <a:ext uri="{FF2B5EF4-FFF2-40B4-BE49-F238E27FC236}">
                <a16:creationId xmlns:a16="http://schemas.microsoft.com/office/drawing/2014/main" id="{67F09138-B190-81C7-3C85-393F02C8CA71}"/>
              </a:ext>
            </a:extLst>
          </p:cNvPr>
          <p:cNvSpPr/>
          <p:nvPr/>
        </p:nvSpPr>
        <p:spPr>
          <a:xfrm>
            <a:off x="850434" y="1900863"/>
            <a:ext cx="7452828" cy="1091231"/>
          </a:xfrm>
          <a:prstGeom prst="round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E9DB0-9281-4AB0-FDF1-DED4934FD41D}"/>
              </a:ext>
            </a:extLst>
          </p:cNvPr>
          <p:cNvSpPr txBox="1"/>
          <p:nvPr/>
        </p:nvSpPr>
        <p:spPr>
          <a:xfrm>
            <a:off x="1257582" y="1700808"/>
            <a:ext cx="85137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순차성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4744EC-82C8-8364-2219-BF8B7E49F5E4}"/>
              </a:ext>
            </a:extLst>
          </p:cNvPr>
          <p:cNvSpPr txBox="1"/>
          <p:nvPr/>
        </p:nvSpPr>
        <p:spPr>
          <a:xfrm>
            <a:off x="1002078" y="2141506"/>
            <a:ext cx="7314338" cy="509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순차적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(Sequential)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순서가 달라지는 경우 의미가 손상됨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3956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>
            <a:extLst>
              <a:ext uri="{FF2B5EF4-FFF2-40B4-BE49-F238E27FC236}">
                <a16:creationId xmlns:a16="http://schemas.microsoft.com/office/drawing/2014/main" id="{92308855-54C2-B216-5D2A-AA28356F3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5"/>
          <a:stretch/>
        </p:blipFill>
        <p:spPr bwMode="auto">
          <a:xfrm>
            <a:off x="2067723" y="1577698"/>
            <a:ext cx="4658405" cy="297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</a:t>
            </a:r>
          </a:p>
        </p:txBody>
      </p:sp>
      <p:sp>
        <p:nvSpPr>
          <p:cNvPr id="23" name="사각형: 둥근 모서리 15">
            <a:extLst>
              <a:ext uri="{FF2B5EF4-FFF2-40B4-BE49-F238E27FC236}">
                <a16:creationId xmlns:a16="http://schemas.microsoft.com/office/drawing/2014/main" id="{B6E4A7CC-BFD7-34AD-6B9D-2EC64C91872C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7A0B10-BE13-DA36-22AB-527E1724E0BA}"/>
              </a:ext>
            </a:extLst>
          </p:cNvPr>
          <p:cNvSpPr txBox="1"/>
          <p:nvPr/>
        </p:nvSpPr>
        <p:spPr>
          <a:xfrm>
            <a:off x="971600" y="147600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 Gate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279315-F504-1743-FBA4-E49A4747F026}"/>
                  </a:ext>
                </a:extLst>
              </p:cNvPr>
              <p:cNvSpPr txBox="1"/>
              <p:nvPr/>
            </p:nvSpPr>
            <p:spPr>
              <a:xfrm>
                <a:off x="712116" y="4823588"/>
                <a:ext cx="7719764" cy="1052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현재의 정보를 </a:t>
                </a:r>
                <a:r>
                  <a:rPr lang="ko-KR" altLang="en-US" sz="2000" dirty="0">
                    <a:solidFill>
                      <a:srgbClr val="C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얼마나 기억할지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결정하는 역할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= </m:t>
                      </m:r>
                      <m:r>
                        <a:rPr lang="ko-KR" altLang="en-US" sz="2000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279315-F504-1743-FBA4-E49A4747F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16" y="4823588"/>
                <a:ext cx="7719764" cy="1052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647E08-CCDB-CEE6-05DF-4DB1B4462F12}"/>
              </a:ext>
            </a:extLst>
          </p:cNvPr>
          <p:cNvGrpSpPr/>
          <p:nvPr/>
        </p:nvGrpSpPr>
        <p:grpSpPr>
          <a:xfrm>
            <a:off x="3985247" y="3190575"/>
            <a:ext cx="262531" cy="258268"/>
            <a:chOff x="3985247" y="3190575"/>
            <a:chExt cx="262531" cy="258268"/>
          </a:xfrm>
        </p:grpSpPr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3AE44AA1-9073-4533-3842-A60185D78F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36046" r="80487" b="55899"/>
            <a:stretch/>
          </p:blipFill>
          <p:spPr bwMode="auto">
            <a:xfrm>
              <a:off x="3985247" y="3281289"/>
              <a:ext cx="262531" cy="16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5BD5A1A2-BD49-E22B-D202-B30E6938B9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36046" r="80487" b="55899"/>
            <a:stretch/>
          </p:blipFill>
          <p:spPr bwMode="auto">
            <a:xfrm>
              <a:off x="4058212" y="3238393"/>
              <a:ext cx="153748" cy="16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DCF181A0-A65F-22F4-0065-589260153E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36046" r="80487" b="55899"/>
            <a:stretch/>
          </p:blipFill>
          <p:spPr bwMode="auto">
            <a:xfrm>
              <a:off x="4089900" y="3190575"/>
              <a:ext cx="87856" cy="16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AD6B7A-53C1-44BF-4A69-17AF67CA2E0C}"/>
                  </a:ext>
                </a:extLst>
              </p:cNvPr>
              <p:cNvSpPr txBox="1"/>
              <p:nvPr/>
            </p:nvSpPr>
            <p:spPr>
              <a:xfrm>
                <a:off x="4133828" y="3121686"/>
                <a:ext cx="5898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AD6B7A-53C1-44BF-4A69-17AF67CA2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828" y="3121686"/>
                <a:ext cx="589812" cy="338554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EAECD7F-45F4-B518-9656-F39363497F16}"/>
              </a:ext>
            </a:extLst>
          </p:cNvPr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0050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>
            <a:extLst>
              <a:ext uri="{FF2B5EF4-FFF2-40B4-BE49-F238E27FC236}">
                <a16:creationId xmlns:a16="http://schemas.microsoft.com/office/drawing/2014/main" id="{659AF21D-FB0F-D1EE-82D7-24AE901B1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574"/>
          <a:stretch/>
        </p:blipFill>
        <p:spPr bwMode="auto">
          <a:xfrm>
            <a:off x="2067723" y="1571104"/>
            <a:ext cx="4658405" cy="297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</a:t>
            </a:r>
          </a:p>
        </p:txBody>
      </p:sp>
      <p:sp>
        <p:nvSpPr>
          <p:cNvPr id="23" name="사각형: 둥근 모서리 15">
            <a:extLst>
              <a:ext uri="{FF2B5EF4-FFF2-40B4-BE49-F238E27FC236}">
                <a16:creationId xmlns:a16="http://schemas.microsoft.com/office/drawing/2014/main" id="{B6E4A7CC-BFD7-34AD-6B9D-2EC64C91872C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279315-F504-1743-FBA4-E49A4747F026}"/>
                  </a:ext>
                </a:extLst>
              </p:cNvPr>
              <p:cNvSpPr txBox="1"/>
              <p:nvPr/>
            </p:nvSpPr>
            <p:spPr>
              <a:xfrm>
                <a:off x="712116" y="4823588"/>
                <a:ext cx="7719764" cy="969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Cambria Math" panose="02040503050406030204" pitchFamily="18" charset="0"/>
                    <a:ea typeface="나눔스퀘어_ac" panose="020B0600000101010101" pitchFamily="50" charset="-127"/>
                  </a:rPr>
                  <a:t>이전 시점의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hidden state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와 현재 시점의 입력을 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𝑖</m:t>
                        </m:r>
                      </m:sub>
                    </m:sSub>
                    <m:r>
                      <a:rPr lang="ko-KR" altLang="en-US" sz="2000" i="1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와</m:t>
                    </m:r>
                  </m:oMath>
                </a14:m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곱하여 </a:t>
                </a:r>
                <a:r>
                  <a:rPr lang="ko-KR" altLang="en-US" sz="20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시그모이드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통과 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𝑔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로 전달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279315-F504-1743-FBA4-E49A4747F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16" y="4823588"/>
                <a:ext cx="7719764" cy="969753"/>
              </a:xfrm>
              <a:prstGeom prst="rect">
                <a:avLst/>
              </a:prstGeom>
              <a:blipFill>
                <a:blip r:embed="rId4"/>
                <a:stretch>
                  <a:fillRect b="-10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1BE10F9-D5BF-4C09-585E-9DD2F9DBD494}"/>
              </a:ext>
            </a:extLst>
          </p:cNvPr>
          <p:cNvSpPr txBox="1"/>
          <p:nvPr/>
        </p:nvSpPr>
        <p:spPr>
          <a:xfrm>
            <a:off x="971600" y="147600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 Gate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ABF21A6A-5BB8-4993-2356-CC9BF5349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3200" r="73967" b="-1"/>
          <a:stretch/>
        </p:blipFill>
        <p:spPr bwMode="auto">
          <a:xfrm>
            <a:off x="2067723" y="3455437"/>
            <a:ext cx="2504277" cy="109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2385CA-92B9-D112-DDDF-73EE102AA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" t="38074" r="85944" b="31204"/>
          <a:stretch/>
        </p:blipFill>
        <p:spPr bwMode="auto">
          <a:xfrm>
            <a:off x="2771800" y="2708920"/>
            <a:ext cx="648072" cy="91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FB5F0116-5363-48BF-C881-97CA55C3550B}"/>
              </a:ext>
            </a:extLst>
          </p:cNvPr>
          <p:cNvGrpSpPr/>
          <p:nvPr/>
        </p:nvGrpSpPr>
        <p:grpSpPr>
          <a:xfrm>
            <a:off x="3985247" y="3190575"/>
            <a:ext cx="262531" cy="258268"/>
            <a:chOff x="3985247" y="3190575"/>
            <a:chExt cx="262531" cy="258268"/>
          </a:xfrm>
        </p:grpSpPr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DFE813B8-EE4C-18AC-E002-0DDD90EF16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36046" r="80487" b="55899"/>
            <a:stretch/>
          </p:blipFill>
          <p:spPr bwMode="auto">
            <a:xfrm>
              <a:off x="3985247" y="3281289"/>
              <a:ext cx="262531" cy="16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7BB8FE19-C7AA-A1D3-1CDD-4A08D0C0F1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36046" r="80487" b="55899"/>
            <a:stretch/>
          </p:blipFill>
          <p:spPr bwMode="auto">
            <a:xfrm>
              <a:off x="4058212" y="3238393"/>
              <a:ext cx="153748" cy="16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BCFD009B-DF03-EB9A-8B9D-C77E96A8E7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36046" r="80487" b="55899"/>
            <a:stretch/>
          </p:blipFill>
          <p:spPr bwMode="auto">
            <a:xfrm>
              <a:off x="4089900" y="3190575"/>
              <a:ext cx="87856" cy="16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C48399-76DA-ADEB-0E1B-B9AE0FD92D95}"/>
                  </a:ext>
                </a:extLst>
              </p:cNvPr>
              <p:cNvSpPr txBox="1"/>
              <p:nvPr/>
            </p:nvSpPr>
            <p:spPr>
              <a:xfrm>
                <a:off x="4133828" y="3121686"/>
                <a:ext cx="5898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C48399-76DA-ADEB-0E1B-B9AE0FD92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828" y="3121686"/>
                <a:ext cx="589812" cy="338554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D7E31FC-A3DE-B42C-9063-D800BA4F983B}"/>
              </a:ext>
            </a:extLst>
          </p:cNvPr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238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>
            <a:extLst>
              <a:ext uri="{FF2B5EF4-FFF2-40B4-BE49-F238E27FC236}">
                <a16:creationId xmlns:a16="http://schemas.microsoft.com/office/drawing/2014/main" id="{659AF21D-FB0F-D1EE-82D7-24AE901B1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574"/>
          <a:stretch/>
        </p:blipFill>
        <p:spPr bwMode="auto">
          <a:xfrm>
            <a:off x="2067723" y="1571104"/>
            <a:ext cx="4658405" cy="297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</a:t>
            </a:r>
          </a:p>
        </p:txBody>
      </p:sp>
      <p:sp>
        <p:nvSpPr>
          <p:cNvPr id="23" name="사각형: 둥근 모서리 15">
            <a:extLst>
              <a:ext uri="{FF2B5EF4-FFF2-40B4-BE49-F238E27FC236}">
                <a16:creationId xmlns:a16="http://schemas.microsoft.com/office/drawing/2014/main" id="{B6E4A7CC-BFD7-34AD-6B9D-2EC64C91872C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279315-F504-1743-FBA4-E49A4747F026}"/>
                  </a:ext>
                </a:extLst>
              </p:cNvPr>
              <p:cNvSpPr txBox="1"/>
              <p:nvPr/>
            </p:nvSpPr>
            <p:spPr>
              <a:xfrm>
                <a:off x="712116" y="4823588"/>
                <a:ext cx="7719764" cy="1053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현재의 정보 중 어떤 정보를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Cell State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에 전달할지 결정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𝑡𝑎𝑛h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𝑔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279315-F504-1743-FBA4-E49A4747F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16" y="4823588"/>
                <a:ext cx="7719764" cy="10531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1BE10F9-D5BF-4C09-585E-9DD2F9DBD494}"/>
              </a:ext>
            </a:extLst>
          </p:cNvPr>
          <p:cNvSpPr txBox="1"/>
          <p:nvPr/>
        </p:nvSpPr>
        <p:spPr>
          <a:xfrm>
            <a:off x="971600" y="147600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 Gate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ABF21A6A-5BB8-4993-2356-CC9BF5349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3200" r="73967" b="-1"/>
          <a:stretch/>
        </p:blipFill>
        <p:spPr bwMode="auto">
          <a:xfrm>
            <a:off x="2067723" y="3455437"/>
            <a:ext cx="2504277" cy="109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2385CA-92B9-D112-DDDF-73EE102AA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" t="38074" r="85944" b="31204"/>
          <a:stretch/>
        </p:blipFill>
        <p:spPr bwMode="auto">
          <a:xfrm>
            <a:off x="2771800" y="2708920"/>
            <a:ext cx="648072" cy="91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FB5F0116-5363-48BF-C881-97CA55C3550B}"/>
              </a:ext>
            </a:extLst>
          </p:cNvPr>
          <p:cNvGrpSpPr/>
          <p:nvPr/>
        </p:nvGrpSpPr>
        <p:grpSpPr>
          <a:xfrm>
            <a:off x="3985247" y="3190575"/>
            <a:ext cx="262531" cy="258268"/>
            <a:chOff x="3985247" y="3190575"/>
            <a:chExt cx="262531" cy="258268"/>
          </a:xfrm>
        </p:grpSpPr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DFE813B8-EE4C-18AC-E002-0DDD90EF16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36046" r="80487" b="55899"/>
            <a:stretch/>
          </p:blipFill>
          <p:spPr bwMode="auto">
            <a:xfrm>
              <a:off x="3985247" y="3281289"/>
              <a:ext cx="262531" cy="16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7BB8FE19-C7AA-A1D3-1CDD-4A08D0C0F1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36046" r="80487" b="55899"/>
            <a:stretch/>
          </p:blipFill>
          <p:spPr bwMode="auto">
            <a:xfrm>
              <a:off x="4058212" y="3238393"/>
              <a:ext cx="153748" cy="16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BCFD009B-DF03-EB9A-8B9D-C77E96A8E7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36046" r="80487" b="55899"/>
            <a:stretch/>
          </p:blipFill>
          <p:spPr bwMode="auto">
            <a:xfrm>
              <a:off x="4089900" y="3190575"/>
              <a:ext cx="87856" cy="16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C48399-76DA-ADEB-0E1B-B9AE0FD92D95}"/>
                  </a:ext>
                </a:extLst>
              </p:cNvPr>
              <p:cNvSpPr txBox="1"/>
              <p:nvPr/>
            </p:nvSpPr>
            <p:spPr>
              <a:xfrm>
                <a:off x="4133828" y="3121686"/>
                <a:ext cx="5898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C48399-76DA-ADEB-0E1B-B9AE0FD92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828" y="3121686"/>
                <a:ext cx="589812" cy="338554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FA9B5BCC-FBF0-B4DD-46C4-F67B6EDD2173}"/>
              </a:ext>
            </a:extLst>
          </p:cNvPr>
          <p:cNvSpPr/>
          <p:nvPr/>
        </p:nvSpPr>
        <p:spPr>
          <a:xfrm>
            <a:off x="4182524" y="3159169"/>
            <a:ext cx="427669" cy="3385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670998-F5BC-DA6B-F899-37B68DF4904B}"/>
              </a:ext>
            </a:extLst>
          </p:cNvPr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13767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>
            <a:extLst>
              <a:ext uri="{FF2B5EF4-FFF2-40B4-BE49-F238E27FC236}">
                <a16:creationId xmlns:a16="http://schemas.microsoft.com/office/drawing/2014/main" id="{1760E89E-396D-9C1E-0522-10D999B74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5"/>
          <a:stretch/>
        </p:blipFill>
        <p:spPr bwMode="auto">
          <a:xfrm>
            <a:off x="2067723" y="1564510"/>
            <a:ext cx="4658405" cy="297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</a:t>
            </a:r>
          </a:p>
        </p:txBody>
      </p:sp>
      <p:sp>
        <p:nvSpPr>
          <p:cNvPr id="23" name="사각형: 둥근 모서리 15">
            <a:extLst>
              <a:ext uri="{FF2B5EF4-FFF2-40B4-BE49-F238E27FC236}">
                <a16:creationId xmlns:a16="http://schemas.microsoft.com/office/drawing/2014/main" id="{B6E4A7CC-BFD7-34AD-6B9D-2EC64C91872C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7A0B10-BE13-DA36-22AB-527E1724E0BA}"/>
              </a:ext>
            </a:extLst>
          </p:cNvPr>
          <p:cNvSpPr txBox="1"/>
          <p:nvPr/>
        </p:nvSpPr>
        <p:spPr>
          <a:xfrm>
            <a:off x="971600" y="147600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Output Gate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279315-F504-1743-FBA4-E49A4747F026}"/>
                  </a:ext>
                </a:extLst>
              </p:cNvPr>
              <p:cNvSpPr txBox="1"/>
              <p:nvPr/>
            </p:nvSpPr>
            <p:spPr>
              <a:xfrm>
                <a:off x="712116" y="4823588"/>
                <a:ext cx="7719764" cy="1052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현재까지의 정보들 중 어떤 정보를 </a:t>
                </a:r>
                <a:r>
                  <a:rPr lang="ko-KR" altLang="en-US" sz="2000" dirty="0">
                    <a:solidFill>
                      <a:srgbClr val="C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얼마나 활용할지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결정하는 역할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𝑜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= </m:t>
                      </m:r>
                      <m:r>
                        <a:rPr lang="ko-KR" altLang="en-US" sz="2000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𝜎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𝑜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279315-F504-1743-FBA4-E49A4747F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16" y="4823588"/>
                <a:ext cx="7719764" cy="1052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9A6D97-85EE-291E-E5F6-48F1C3819147}"/>
                  </a:ext>
                </a:extLst>
              </p:cNvPr>
              <p:cNvSpPr txBox="1"/>
              <p:nvPr/>
            </p:nvSpPr>
            <p:spPr>
              <a:xfrm>
                <a:off x="4133828" y="3121686"/>
                <a:ext cx="5898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CBDFBC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CBDFBC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CBDFBC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CBDFBC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9A6D97-85EE-291E-E5F6-48F1C3819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828" y="3121686"/>
                <a:ext cx="589812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611AE6B3-D277-52B8-59AE-CED363AAAC3D}"/>
              </a:ext>
            </a:extLst>
          </p:cNvPr>
          <p:cNvGrpSpPr/>
          <p:nvPr/>
        </p:nvGrpSpPr>
        <p:grpSpPr>
          <a:xfrm>
            <a:off x="3985247" y="3190575"/>
            <a:ext cx="262531" cy="258268"/>
            <a:chOff x="3985247" y="3190575"/>
            <a:chExt cx="262531" cy="258268"/>
          </a:xfrm>
        </p:grpSpPr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448439AE-EE9B-7FE9-4B0B-1E7957CB5D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36046" r="80487" b="55899"/>
            <a:stretch/>
          </p:blipFill>
          <p:spPr bwMode="auto">
            <a:xfrm>
              <a:off x="3985247" y="3281289"/>
              <a:ext cx="262531" cy="16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18917B8F-8AB0-1608-4506-F02D6C6692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36046" r="80487" b="55899"/>
            <a:stretch/>
          </p:blipFill>
          <p:spPr bwMode="auto">
            <a:xfrm>
              <a:off x="4058212" y="3238393"/>
              <a:ext cx="153748" cy="16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FCA15527-3F34-6AC6-32C5-32344FF8AC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36046" r="80487" b="55899"/>
            <a:stretch/>
          </p:blipFill>
          <p:spPr bwMode="auto">
            <a:xfrm>
              <a:off x="4089900" y="3190575"/>
              <a:ext cx="87856" cy="16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14">
            <a:extLst>
              <a:ext uri="{FF2B5EF4-FFF2-40B4-BE49-F238E27FC236}">
                <a16:creationId xmlns:a16="http://schemas.microsoft.com/office/drawing/2014/main" id="{B2817EDF-0BBE-CB47-B7E2-E4932DEF09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579" r="65732" b="61390"/>
          <a:stretch/>
        </p:blipFill>
        <p:spPr bwMode="auto">
          <a:xfrm>
            <a:off x="2067723" y="1974553"/>
            <a:ext cx="3296365" cy="74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E67B7FE-9BF4-4351-1C09-9F166339C46A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6" t="26715" r="65530" b="66013"/>
          <a:stretch/>
        </p:blipFill>
        <p:spPr bwMode="auto">
          <a:xfrm>
            <a:off x="5148064" y="2365200"/>
            <a:ext cx="3276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42AD02-BD62-9A1E-84A2-3872EE2573F3}"/>
              </a:ext>
            </a:extLst>
          </p:cNvPr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5375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>
            <a:extLst>
              <a:ext uri="{FF2B5EF4-FFF2-40B4-BE49-F238E27FC236}">
                <a16:creationId xmlns:a16="http://schemas.microsoft.com/office/drawing/2014/main" id="{1760E89E-396D-9C1E-0522-10D999B74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5"/>
          <a:stretch/>
        </p:blipFill>
        <p:spPr bwMode="auto">
          <a:xfrm>
            <a:off x="2067723" y="1564510"/>
            <a:ext cx="4658405" cy="297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</a:t>
            </a:r>
          </a:p>
        </p:txBody>
      </p:sp>
      <p:sp>
        <p:nvSpPr>
          <p:cNvPr id="23" name="사각형: 둥근 모서리 15">
            <a:extLst>
              <a:ext uri="{FF2B5EF4-FFF2-40B4-BE49-F238E27FC236}">
                <a16:creationId xmlns:a16="http://schemas.microsoft.com/office/drawing/2014/main" id="{B6E4A7CC-BFD7-34AD-6B9D-2EC64C91872C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7A0B10-BE13-DA36-22AB-527E1724E0BA}"/>
              </a:ext>
            </a:extLst>
          </p:cNvPr>
          <p:cNvSpPr txBox="1"/>
          <p:nvPr/>
        </p:nvSpPr>
        <p:spPr>
          <a:xfrm>
            <a:off x="971600" y="147600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Output Gate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279315-F504-1743-FBA4-E49A4747F026}"/>
                  </a:ext>
                </a:extLst>
              </p:cNvPr>
              <p:cNvSpPr txBox="1"/>
              <p:nvPr/>
            </p:nvSpPr>
            <p:spPr>
              <a:xfrm>
                <a:off x="712116" y="4823588"/>
                <a:ext cx="7719764" cy="971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Output Gate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의 값과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Cell State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의 값을 바탕으로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현재 시점의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Hidden State(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결정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279315-F504-1743-FBA4-E49A4747F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16" y="4823588"/>
                <a:ext cx="7719764" cy="97129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9A6D97-85EE-291E-E5F6-48F1C3819147}"/>
                  </a:ext>
                </a:extLst>
              </p:cNvPr>
              <p:cNvSpPr txBox="1"/>
              <p:nvPr/>
            </p:nvSpPr>
            <p:spPr>
              <a:xfrm>
                <a:off x="4133828" y="3121686"/>
                <a:ext cx="5898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CBDFBC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CBDFBC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CBDFBC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rgbClr val="CBDFBC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9A6D97-85EE-291E-E5F6-48F1C3819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828" y="3121686"/>
                <a:ext cx="589812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611AE6B3-D277-52B8-59AE-CED363AAAC3D}"/>
              </a:ext>
            </a:extLst>
          </p:cNvPr>
          <p:cNvGrpSpPr/>
          <p:nvPr/>
        </p:nvGrpSpPr>
        <p:grpSpPr>
          <a:xfrm>
            <a:off x="3985247" y="3190575"/>
            <a:ext cx="262531" cy="258268"/>
            <a:chOff x="3985247" y="3190575"/>
            <a:chExt cx="262531" cy="258268"/>
          </a:xfrm>
        </p:grpSpPr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448439AE-EE9B-7FE9-4B0B-1E7957CB5D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36046" r="80487" b="55899"/>
            <a:stretch/>
          </p:blipFill>
          <p:spPr bwMode="auto">
            <a:xfrm>
              <a:off x="3985247" y="3281289"/>
              <a:ext cx="262531" cy="16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18917B8F-8AB0-1608-4506-F02D6C6692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36046" r="80487" b="55899"/>
            <a:stretch/>
          </p:blipFill>
          <p:spPr bwMode="auto">
            <a:xfrm>
              <a:off x="4058212" y="3238393"/>
              <a:ext cx="153748" cy="16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FCA15527-3F34-6AC6-32C5-32344FF8AC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7" t="36046" r="80487" b="55899"/>
            <a:stretch/>
          </p:blipFill>
          <p:spPr bwMode="auto">
            <a:xfrm>
              <a:off x="4089900" y="3190575"/>
              <a:ext cx="87856" cy="16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14">
            <a:extLst>
              <a:ext uri="{FF2B5EF4-FFF2-40B4-BE49-F238E27FC236}">
                <a16:creationId xmlns:a16="http://schemas.microsoft.com/office/drawing/2014/main" id="{B2817EDF-0BBE-CB47-B7E2-E4932DEF09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579" r="65732" b="61390"/>
          <a:stretch/>
        </p:blipFill>
        <p:spPr bwMode="auto">
          <a:xfrm>
            <a:off x="2067723" y="1974553"/>
            <a:ext cx="3296365" cy="74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E67B7FE-9BF4-4351-1C09-9F166339C46A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6" t="26715" r="65530" b="66013"/>
          <a:stretch/>
        </p:blipFill>
        <p:spPr bwMode="auto">
          <a:xfrm>
            <a:off x="5148064" y="2365200"/>
            <a:ext cx="3276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52F6BF-BC5A-6000-0063-75EC0FEBC0FF}"/>
              </a:ext>
            </a:extLst>
          </p:cNvPr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0022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>
            <a:extLst>
              <a:ext uri="{FF2B5EF4-FFF2-40B4-BE49-F238E27FC236}">
                <a16:creationId xmlns:a16="http://schemas.microsoft.com/office/drawing/2014/main" id="{1760E89E-396D-9C1E-0522-10D999B74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5"/>
          <a:stretch/>
        </p:blipFill>
        <p:spPr bwMode="auto">
          <a:xfrm>
            <a:off x="2067723" y="1564510"/>
            <a:ext cx="4658405" cy="297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</a:t>
            </a:r>
          </a:p>
        </p:txBody>
      </p:sp>
      <p:sp>
        <p:nvSpPr>
          <p:cNvPr id="23" name="사각형: 둥근 모서리 15">
            <a:extLst>
              <a:ext uri="{FF2B5EF4-FFF2-40B4-BE49-F238E27FC236}">
                <a16:creationId xmlns:a16="http://schemas.microsoft.com/office/drawing/2014/main" id="{B6E4A7CC-BFD7-34AD-6B9D-2EC64C91872C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7A0B10-BE13-DA36-22AB-527E1724E0BA}"/>
              </a:ext>
            </a:extLst>
          </p:cNvPr>
          <p:cNvSpPr txBox="1"/>
          <p:nvPr/>
        </p:nvSpPr>
        <p:spPr>
          <a:xfrm>
            <a:off x="971600" y="147600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Output Gate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279315-F504-1743-FBA4-E49A4747F026}"/>
                  </a:ext>
                </a:extLst>
              </p:cNvPr>
              <p:cNvSpPr txBox="1"/>
              <p:nvPr/>
            </p:nvSpPr>
            <p:spPr>
              <a:xfrm>
                <a:off x="712117" y="4831342"/>
                <a:ext cx="77197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Cambria Math" panose="02040503050406030204" pitchFamily="18" charset="0"/>
                    <a:ea typeface="나눔스퀘어_ac" panose="020B0600000101010101" pitchFamily="50" charset="-127"/>
                  </a:rPr>
                  <a:t>이를 수식으로 표현하면 다음과 같음</a:t>
                </a:r>
                <a:endParaRPr lang="en-US" altLang="ko-KR" sz="2000" dirty="0">
                  <a:latin typeface="Cambria Math" panose="02040503050406030204" pitchFamily="18" charset="0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0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𝑜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279315-F504-1743-FBA4-E49A4747F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17" y="4831342"/>
                <a:ext cx="7719764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FC5674BA-1552-88A0-F15A-1929FD3C3CFC}"/>
              </a:ext>
            </a:extLst>
          </p:cNvPr>
          <p:cNvGrpSpPr/>
          <p:nvPr/>
        </p:nvGrpSpPr>
        <p:grpSpPr>
          <a:xfrm>
            <a:off x="3985247" y="3121686"/>
            <a:ext cx="738393" cy="338554"/>
            <a:chOff x="3985247" y="3121686"/>
            <a:chExt cx="738393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09A6D97-85EE-291E-E5F6-48F1C3819147}"/>
                    </a:ext>
                  </a:extLst>
                </p:cNvPr>
                <p:cNvSpPr txBox="1"/>
                <p:nvPr/>
              </p:nvSpPr>
              <p:spPr>
                <a:xfrm>
                  <a:off x="4133828" y="3121686"/>
                  <a:ext cx="58981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rgbClr val="CBDFBC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CBDFBC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CBDFBC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solidFill>
                      <a:srgbClr val="CBDFBC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09A6D97-85EE-291E-E5F6-48F1C3819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3828" y="3121686"/>
                  <a:ext cx="589812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1AE6B3-D277-52B8-59AE-CED363AAAC3D}"/>
                </a:ext>
              </a:extLst>
            </p:cNvPr>
            <p:cNvGrpSpPr/>
            <p:nvPr/>
          </p:nvGrpSpPr>
          <p:grpSpPr>
            <a:xfrm>
              <a:off x="3985247" y="3190575"/>
              <a:ext cx="262531" cy="258268"/>
              <a:chOff x="3985247" y="3190575"/>
              <a:chExt cx="262531" cy="258268"/>
            </a:xfrm>
          </p:grpSpPr>
          <p:pic>
            <p:nvPicPr>
              <p:cNvPr id="18" name="Picture 10">
                <a:extLst>
                  <a:ext uri="{FF2B5EF4-FFF2-40B4-BE49-F238E27FC236}">
                    <a16:creationId xmlns:a16="http://schemas.microsoft.com/office/drawing/2014/main" id="{448439AE-EE9B-7FE9-4B0B-1E7957CB5D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07" t="36046" r="80487" b="55899"/>
              <a:stretch/>
            </p:blipFill>
            <p:spPr bwMode="auto">
              <a:xfrm>
                <a:off x="3985247" y="3281289"/>
                <a:ext cx="262531" cy="167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0">
                <a:extLst>
                  <a:ext uri="{FF2B5EF4-FFF2-40B4-BE49-F238E27FC236}">
                    <a16:creationId xmlns:a16="http://schemas.microsoft.com/office/drawing/2014/main" id="{18917B8F-8AB0-1608-4506-F02D6C6692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07" t="36046" r="80487" b="55899"/>
              <a:stretch/>
            </p:blipFill>
            <p:spPr bwMode="auto">
              <a:xfrm>
                <a:off x="4058212" y="3238393"/>
                <a:ext cx="153748" cy="167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FCA15527-3F34-6AC6-32C5-32344FF8AC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07" t="36046" r="80487" b="55899"/>
              <a:stretch/>
            </p:blipFill>
            <p:spPr bwMode="auto">
              <a:xfrm>
                <a:off x="4089900" y="3190575"/>
                <a:ext cx="87856" cy="167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8" name="Picture 14">
            <a:extLst>
              <a:ext uri="{FF2B5EF4-FFF2-40B4-BE49-F238E27FC236}">
                <a16:creationId xmlns:a16="http://schemas.microsoft.com/office/drawing/2014/main" id="{B2817EDF-0BBE-CB47-B7E2-E4932DEF09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579" r="65732" b="61390"/>
          <a:stretch/>
        </p:blipFill>
        <p:spPr bwMode="auto">
          <a:xfrm>
            <a:off x="2067723" y="1974553"/>
            <a:ext cx="3296365" cy="74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E67B7FE-9BF4-4351-1C09-9F166339C46A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6" t="26715" r="65530" b="66013"/>
          <a:stretch/>
        </p:blipFill>
        <p:spPr bwMode="auto">
          <a:xfrm>
            <a:off x="5148064" y="2365200"/>
            <a:ext cx="3276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81F19C-2B7A-F31A-C1B9-71F98BA76096}"/>
              </a:ext>
            </a:extLst>
          </p:cNvPr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4475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>
            <a:extLst>
              <a:ext uri="{FF2B5EF4-FFF2-40B4-BE49-F238E27FC236}">
                <a16:creationId xmlns:a16="http://schemas.microsoft.com/office/drawing/2014/main" id="{659AF21D-FB0F-D1EE-82D7-24AE901B1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574"/>
          <a:stretch/>
        </p:blipFill>
        <p:spPr bwMode="auto">
          <a:xfrm>
            <a:off x="2067723" y="1571104"/>
            <a:ext cx="4658405" cy="297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</a:t>
            </a:r>
          </a:p>
        </p:txBody>
      </p:sp>
      <p:sp>
        <p:nvSpPr>
          <p:cNvPr id="23" name="사각형: 둥근 모서리 15">
            <a:extLst>
              <a:ext uri="{FF2B5EF4-FFF2-40B4-BE49-F238E27FC236}">
                <a16:creationId xmlns:a16="http://schemas.microsoft.com/office/drawing/2014/main" id="{B6E4A7CC-BFD7-34AD-6B9D-2EC64C91872C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279315-F504-1743-FBA4-E49A4747F026}"/>
                  </a:ext>
                </a:extLst>
              </p:cNvPr>
              <p:cNvSpPr txBox="1"/>
              <p:nvPr/>
            </p:nvSpPr>
            <p:spPr>
              <a:xfrm>
                <a:off x="712116" y="4881934"/>
                <a:ext cx="77197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Forget Gate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와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Input Gate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의 출력을 바탕으로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Cell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 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결</m:t>
                    </m:r>
                  </m:oMath>
                </a14:m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</a:t>
                </a:r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279315-F504-1743-FBA4-E49A4747F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16" y="4881934"/>
                <a:ext cx="771976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2C21CAC-9E63-A976-881A-190A0C48467E}"/>
              </a:ext>
            </a:extLst>
          </p:cNvPr>
          <p:cNvSpPr txBox="1"/>
          <p:nvPr/>
        </p:nvSpPr>
        <p:spPr>
          <a:xfrm>
            <a:off x="971600" y="147600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Cell State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0483DF-249A-40DC-FCC0-385D9F6D7592}"/>
              </a:ext>
            </a:extLst>
          </p:cNvPr>
          <p:cNvGrpSpPr/>
          <p:nvPr/>
        </p:nvGrpSpPr>
        <p:grpSpPr>
          <a:xfrm>
            <a:off x="3985247" y="3121686"/>
            <a:ext cx="738393" cy="338554"/>
            <a:chOff x="3985247" y="3121686"/>
            <a:chExt cx="738393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F4F5326-6E89-2EA0-6D6A-F3079EE63EA4}"/>
                    </a:ext>
                  </a:extLst>
                </p:cNvPr>
                <p:cNvSpPr txBox="1"/>
                <p:nvPr/>
              </p:nvSpPr>
              <p:spPr>
                <a:xfrm>
                  <a:off x="4133828" y="3121686"/>
                  <a:ext cx="58981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F4F5326-6E89-2EA0-6D6A-F3079EE63E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3828" y="3121686"/>
                  <a:ext cx="589812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0DCA864-177E-ADD8-A6AB-9E58A935F505}"/>
                </a:ext>
              </a:extLst>
            </p:cNvPr>
            <p:cNvGrpSpPr/>
            <p:nvPr/>
          </p:nvGrpSpPr>
          <p:grpSpPr>
            <a:xfrm>
              <a:off x="3985247" y="3190575"/>
              <a:ext cx="262531" cy="258268"/>
              <a:chOff x="3985247" y="3190575"/>
              <a:chExt cx="262531" cy="25826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8BE7262-539F-F4DA-64FC-543C442E88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07" t="36046" r="80487" b="55899"/>
              <a:stretch/>
            </p:blipFill>
            <p:spPr bwMode="auto">
              <a:xfrm>
                <a:off x="3985247" y="3281289"/>
                <a:ext cx="262531" cy="167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0">
                <a:extLst>
                  <a:ext uri="{FF2B5EF4-FFF2-40B4-BE49-F238E27FC236}">
                    <a16:creationId xmlns:a16="http://schemas.microsoft.com/office/drawing/2014/main" id="{B157489C-56D8-A85F-B4AC-FFD42B9B7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07" t="36046" r="80487" b="55899"/>
              <a:stretch/>
            </p:blipFill>
            <p:spPr bwMode="auto">
              <a:xfrm>
                <a:off x="4058212" y="3238393"/>
                <a:ext cx="153748" cy="167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0">
                <a:extLst>
                  <a:ext uri="{FF2B5EF4-FFF2-40B4-BE49-F238E27FC236}">
                    <a16:creationId xmlns:a16="http://schemas.microsoft.com/office/drawing/2014/main" id="{893A182B-E9F7-01A2-566D-3186EF0201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07" t="36046" r="80487" b="55899"/>
              <a:stretch/>
            </p:blipFill>
            <p:spPr bwMode="auto">
              <a:xfrm>
                <a:off x="4089900" y="3190575"/>
                <a:ext cx="87856" cy="167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173FCE3-76BF-4B34-4346-54CFD70F991B}"/>
              </a:ext>
            </a:extLst>
          </p:cNvPr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4630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>
            <a:extLst>
              <a:ext uri="{FF2B5EF4-FFF2-40B4-BE49-F238E27FC236}">
                <a16:creationId xmlns:a16="http://schemas.microsoft.com/office/drawing/2014/main" id="{659AF21D-FB0F-D1EE-82D7-24AE901B1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574"/>
          <a:stretch/>
        </p:blipFill>
        <p:spPr bwMode="auto">
          <a:xfrm>
            <a:off x="2067723" y="1571104"/>
            <a:ext cx="4658405" cy="297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</a:t>
            </a:r>
          </a:p>
        </p:txBody>
      </p:sp>
      <p:sp>
        <p:nvSpPr>
          <p:cNvPr id="23" name="사각형: 둥근 모서리 15">
            <a:extLst>
              <a:ext uri="{FF2B5EF4-FFF2-40B4-BE49-F238E27FC236}">
                <a16:creationId xmlns:a16="http://schemas.microsoft.com/office/drawing/2014/main" id="{B6E4A7CC-BFD7-34AD-6B9D-2EC64C91872C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279315-F504-1743-FBA4-E49A4747F026}"/>
                  </a:ext>
                </a:extLst>
              </p:cNvPr>
              <p:cNvSpPr txBox="1"/>
              <p:nvPr/>
            </p:nvSpPr>
            <p:spPr>
              <a:xfrm>
                <a:off x="712116" y="4881934"/>
                <a:ext cx="77197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Forget Gate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와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Input Gate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의 출력을 바탕으로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Cell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 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결</m:t>
                    </m:r>
                  </m:oMath>
                </a14:m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</a:t>
                </a:r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279315-F504-1743-FBA4-E49A4747F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16" y="4881934"/>
                <a:ext cx="771976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2C21CAC-9E63-A976-881A-190A0C48467E}"/>
              </a:ext>
            </a:extLst>
          </p:cNvPr>
          <p:cNvSpPr txBox="1"/>
          <p:nvPr/>
        </p:nvSpPr>
        <p:spPr>
          <a:xfrm>
            <a:off x="971600" y="147600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Cell State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0483DF-249A-40DC-FCC0-385D9F6D7592}"/>
              </a:ext>
            </a:extLst>
          </p:cNvPr>
          <p:cNvGrpSpPr/>
          <p:nvPr/>
        </p:nvGrpSpPr>
        <p:grpSpPr>
          <a:xfrm>
            <a:off x="3985247" y="3121686"/>
            <a:ext cx="738393" cy="338554"/>
            <a:chOff x="3985247" y="3121686"/>
            <a:chExt cx="738393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F4F5326-6E89-2EA0-6D6A-F3079EE63EA4}"/>
                    </a:ext>
                  </a:extLst>
                </p:cNvPr>
                <p:cNvSpPr txBox="1"/>
                <p:nvPr/>
              </p:nvSpPr>
              <p:spPr>
                <a:xfrm>
                  <a:off x="4133828" y="3121686"/>
                  <a:ext cx="58981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F4F5326-6E89-2EA0-6D6A-F3079EE63E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3828" y="3121686"/>
                  <a:ext cx="589812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0DCA864-177E-ADD8-A6AB-9E58A935F505}"/>
                </a:ext>
              </a:extLst>
            </p:cNvPr>
            <p:cNvGrpSpPr/>
            <p:nvPr/>
          </p:nvGrpSpPr>
          <p:grpSpPr>
            <a:xfrm>
              <a:off x="3985247" y="3190575"/>
              <a:ext cx="262531" cy="258268"/>
              <a:chOff x="3985247" y="3190575"/>
              <a:chExt cx="262531" cy="25826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8BE7262-539F-F4DA-64FC-543C442E88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07" t="36046" r="80487" b="55899"/>
              <a:stretch/>
            </p:blipFill>
            <p:spPr bwMode="auto">
              <a:xfrm>
                <a:off x="3985247" y="3281289"/>
                <a:ext cx="262531" cy="167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0">
                <a:extLst>
                  <a:ext uri="{FF2B5EF4-FFF2-40B4-BE49-F238E27FC236}">
                    <a16:creationId xmlns:a16="http://schemas.microsoft.com/office/drawing/2014/main" id="{B157489C-56D8-A85F-B4AC-FFD42B9B7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07" t="36046" r="80487" b="55899"/>
              <a:stretch/>
            </p:blipFill>
            <p:spPr bwMode="auto">
              <a:xfrm>
                <a:off x="4058212" y="3238393"/>
                <a:ext cx="153748" cy="167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0">
                <a:extLst>
                  <a:ext uri="{FF2B5EF4-FFF2-40B4-BE49-F238E27FC236}">
                    <a16:creationId xmlns:a16="http://schemas.microsoft.com/office/drawing/2014/main" id="{893A182B-E9F7-01A2-566D-3186EF0201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07" t="36046" r="80487" b="55899"/>
              <a:stretch/>
            </p:blipFill>
            <p:spPr bwMode="auto">
              <a:xfrm>
                <a:off x="4089900" y="3190575"/>
                <a:ext cx="87856" cy="167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173FCE3-76BF-4B34-4346-54CFD70F991B}"/>
              </a:ext>
            </a:extLst>
          </p:cNvPr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312820-B59A-F5BC-D6C8-352AD883552B}"/>
              </a:ext>
            </a:extLst>
          </p:cNvPr>
          <p:cNvSpPr/>
          <p:nvPr/>
        </p:nvSpPr>
        <p:spPr>
          <a:xfrm>
            <a:off x="-68452" y="-315416"/>
            <a:ext cx="9212452" cy="718685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1E80B8-B6F4-38BD-CD2C-B94F6FB7E5DF}"/>
              </a:ext>
            </a:extLst>
          </p:cNvPr>
          <p:cNvSpPr txBox="1"/>
          <p:nvPr/>
        </p:nvSpPr>
        <p:spPr>
          <a:xfrm>
            <a:off x="463822" y="3501008"/>
            <a:ext cx="821635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각각의 게이트는 활성화로 </a:t>
            </a:r>
            <a:r>
              <a:rPr lang="ko-KR" altLang="en-US" sz="2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시그모이드를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이용함</a:t>
            </a:r>
            <a:endParaRPr lang="en-US" altLang="ko-KR" sz="2400" dirty="0">
              <a:solidFill>
                <a:srgbClr val="FFC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07C54B-55A5-416B-B3F2-BF4D713E0082}"/>
                  </a:ext>
                </a:extLst>
              </p:cNvPr>
              <p:cNvSpPr txBox="1"/>
              <p:nvPr/>
            </p:nvSpPr>
            <p:spPr>
              <a:xfrm>
                <a:off x="486380" y="1476251"/>
                <a:ext cx="8216356" cy="179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= </m:t>
                      </m:r>
                      <m:r>
                        <a:rPr lang="ko-KR" alt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𝑓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= </m:t>
                      </m:r>
                      <m:r>
                        <a:rPr lang="ko-KR" alt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𝑜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= </m:t>
                      </m:r>
                      <m:r>
                        <a:rPr lang="ko-KR" alt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𝑜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07C54B-55A5-416B-B3F2-BF4D713E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80" y="1476251"/>
                <a:ext cx="8216356" cy="17987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그래픽 23" descr="전구">
            <a:extLst>
              <a:ext uri="{FF2B5EF4-FFF2-40B4-BE49-F238E27FC236}">
                <a16:creationId xmlns:a16="http://schemas.microsoft.com/office/drawing/2014/main" id="{9C71C2FD-6483-A959-F5A6-EFDD7A12FB7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5435" y="-171400"/>
            <a:ext cx="1033131" cy="10331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E074EFC-BFB1-9137-84D9-C3659B11768E}"/>
              </a:ext>
            </a:extLst>
          </p:cNvPr>
          <p:cNvSpPr txBox="1"/>
          <p:nvPr/>
        </p:nvSpPr>
        <p:spPr>
          <a:xfrm>
            <a:off x="463822" y="705704"/>
            <a:ext cx="8216356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시그모이드</a:t>
            </a:r>
            <a:endParaRPr lang="en-US" altLang="ko-KR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309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>
            <a:extLst>
              <a:ext uri="{FF2B5EF4-FFF2-40B4-BE49-F238E27FC236}">
                <a16:creationId xmlns:a16="http://schemas.microsoft.com/office/drawing/2014/main" id="{659AF21D-FB0F-D1EE-82D7-24AE901B1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574"/>
          <a:stretch/>
        </p:blipFill>
        <p:spPr bwMode="auto">
          <a:xfrm>
            <a:off x="2067723" y="1571104"/>
            <a:ext cx="4658405" cy="297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</a:t>
            </a:r>
          </a:p>
        </p:txBody>
      </p:sp>
      <p:sp>
        <p:nvSpPr>
          <p:cNvPr id="23" name="사각형: 둥근 모서리 15">
            <a:extLst>
              <a:ext uri="{FF2B5EF4-FFF2-40B4-BE49-F238E27FC236}">
                <a16:creationId xmlns:a16="http://schemas.microsoft.com/office/drawing/2014/main" id="{B6E4A7CC-BFD7-34AD-6B9D-2EC64C91872C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279315-F504-1743-FBA4-E49A4747F026}"/>
                  </a:ext>
                </a:extLst>
              </p:cNvPr>
              <p:cNvSpPr txBox="1"/>
              <p:nvPr/>
            </p:nvSpPr>
            <p:spPr>
              <a:xfrm>
                <a:off x="712116" y="4881934"/>
                <a:ext cx="77197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Forget Gate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와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Input Gate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의 출력을 바탕으로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Cell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 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결</m:t>
                    </m:r>
                  </m:oMath>
                </a14:m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</a:t>
                </a:r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279315-F504-1743-FBA4-E49A4747F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16" y="4881934"/>
                <a:ext cx="771976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2C21CAC-9E63-A976-881A-190A0C48467E}"/>
              </a:ext>
            </a:extLst>
          </p:cNvPr>
          <p:cNvSpPr txBox="1"/>
          <p:nvPr/>
        </p:nvSpPr>
        <p:spPr>
          <a:xfrm>
            <a:off x="971600" y="147600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Cell State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0483DF-249A-40DC-FCC0-385D9F6D7592}"/>
              </a:ext>
            </a:extLst>
          </p:cNvPr>
          <p:cNvGrpSpPr/>
          <p:nvPr/>
        </p:nvGrpSpPr>
        <p:grpSpPr>
          <a:xfrm>
            <a:off x="3985247" y="3121686"/>
            <a:ext cx="738393" cy="338554"/>
            <a:chOff x="3985247" y="3121686"/>
            <a:chExt cx="738393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F4F5326-6E89-2EA0-6D6A-F3079EE63EA4}"/>
                    </a:ext>
                  </a:extLst>
                </p:cNvPr>
                <p:cNvSpPr txBox="1"/>
                <p:nvPr/>
              </p:nvSpPr>
              <p:spPr>
                <a:xfrm>
                  <a:off x="4133828" y="3121686"/>
                  <a:ext cx="58981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F4F5326-6E89-2EA0-6D6A-F3079EE63E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3828" y="3121686"/>
                  <a:ext cx="589812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0DCA864-177E-ADD8-A6AB-9E58A935F505}"/>
                </a:ext>
              </a:extLst>
            </p:cNvPr>
            <p:cNvGrpSpPr/>
            <p:nvPr/>
          </p:nvGrpSpPr>
          <p:grpSpPr>
            <a:xfrm>
              <a:off x="3985247" y="3190575"/>
              <a:ext cx="262531" cy="258268"/>
              <a:chOff x="3985247" y="3190575"/>
              <a:chExt cx="262531" cy="25826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8BE7262-539F-F4DA-64FC-543C442E88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07" t="36046" r="80487" b="55899"/>
              <a:stretch/>
            </p:blipFill>
            <p:spPr bwMode="auto">
              <a:xfrm>
                <a:off x="3985247" y="3281289"/>
                <a:ext cx="262531" cy="167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0">
                <a:extLst>
                  <a:ext uri="{FF2B5EF4-FFF2-40B4-BE49-F238E27FC236}">
                    <a16:creationId xmlns:a16="http://schemas.microsoft.com/office/drawing/2014/main" id="{B157489C-56D8-A85F-B4AC-FFD42B9B7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07" t="36046" r="80487" b="55899"/>
              <a:stretch/>
            </p:blipFill>
            <p:spPr bwMode="auto">
              <a:xfrm>
                <a:off x="4058212" y="3238393"/>
                <a:ext cx="153748" cy="167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0">
                <a:extLst>
                  <a:ext uri="{FF2B5EF4-FFF2-40B4-BE49-F238E27FC236}">
                    <a16:creationId xmlns:a16="http://schemas.microsoft.com/office/drawing/2014/main" id="{893A182B-E9F7-01A2-566D-3186EF0201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07" t="36046" r="80487" b="55899"/>
              <a:stretch/>
            </p:blipFill>
            <p:spPr bwMode="auto">
              <a:xfrm>
                <a:off x="4089900" y="3190575"/>
                <a:ext cx="87856" cy="167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173FCE3-76BF-4B34-4346-54CFD70F991B}"/>
              </a:ext>
            </a:extLst>
          </p:cNvPr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312820-B59A-F5BC-D6C8-352AD883552B}"/>
              </a:ext>
            </a:extLst>
          </p:cNvPr>
          <p:cNvSpPr/>
          <p:nvPr/>
        </p:nvSpPr>
        <p:spPr>
          <a:xfrm>
            <a:off x="-68452" y="-315416"/>
            <a:ext cx="9212452" cy="718685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1E80B8-B6F4-38BD-CD2C-B94F6FB7E5DF}"/>
              </a:ext>
            </a:extLst>
          </p:cNvPr>
          <p:cNvSpPr txBox="1"/>
          <p:nvPr/>
        </p:nvSpPr>
        <p:spPr>
          <a:xfrm>
            <a:off x="463822" y="3501008"/>
            <a:ext cx="821635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각각의 게이트는 활성화로 </a:t>
            </a:r>
            <a:r>
              <a:rPr lang="ko-KR" altLang="en-US" sz="2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시그모이드를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이용함</a:t>
            </a:r>
            <a:endParaRPr lang="en-US" altLang="ko-KR" sz="2400" dirty="0">
              <a:solidFill>
                <a:srgbClr val="FFC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07C54B-55A5-416B-B3F2-BF4D713E0082}"/>
                  </a:ext>
                </a:extLst>
              </p:cNvPr>
              <p:cNvSpPr txBox="1"/>
              <p:nvPr/>
            </p:nvSpPr>
            <p:spPr>
              <a:xfrm>
                <a:off x="486380" y="1476251"/>
                <a:ext cx="8216356" cy="179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= </m:t>
                      </m:r>
                      <m:r>
                        <a:rPr lang="ko-KR" alt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𝑓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= </m:t>
                      </m:r>
                      <m:r>
                        <a:rPr lang="ko-KR" alt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𝑜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= </m:t>
                      </m:r>
                      <m:r>
                        <a:rPr lang="ko-KR" alt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𝜎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𝑜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07C54B-55A5-416B-B3F2-BF4D713E0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80" y="1476251"/>
                <a:ext cx="8216356" cy="17987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그래픽 23" descr="전구">
            <a:extLst>
              <a:ext uri="{FF2B5EF4-FFF2-40B4-BE49-F238E27FC236}">
                <a16:creationId xmlns:a16="http://schemas.microsoft.com/office/drawing/2014/main" id="{9C71C2FD-6483-A959-F5A6-EFDD7A12FB7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5435" y="-171400"/>
            <a:ext cx="1033131" cy="10331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E074EFC-BFB1-9137-84D9-C3659B11768E}"/>
              </a:ext>
            </a:extLst>
          </p:cNvPr>
          <p:cNvSpPr txBox="1"/>
          <p:nvPr/>
        </p:nvSpPr>
        <p:spPr>
          <a:xfrm>
            <a:off x="463822" y="705704"/>
            <a:ext cx="8216356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시그모이드</a:t>
            </a:r>
            <a:endParaRPr lang="en-US" altLang="ko-KR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023088-10F0-4F94-30A7-1165456F0E31}"/>
              </a:ext>
            </a:extLst>
          </p:cNvPr>
          <p:cNvSpPr txBox="1"/>
          <p:nvPr/>
        </p:nvSpPr>
        <p:spPr>
          <a:xfrm>
            <a:off x="463822" y="4946251"/>
            <a:ext cx="8216356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시그모이드함수는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사이의 값을 반환하므로</a:t>
            </a:r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이를 </a:t>
            </a:r>
            <a:r>
              <a:rPr lang="en-US" altLang="ko-KR" sz="24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24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정보를 얼마나 반영할지</a:t>
            </a:r>
            <a:r>
              <a:rPr lang="en-US" altLang="ko-KR" sz="24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r>
              <a:rPr lang="ko-KR" altLang="en-US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해석할 수 있음</a:t>
            </a:r>
            <a:endParaRPr lang="en-US" altLang="ko-KR" sz="2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93C384B-ACCB-64E6-13A4-7C777D637C14}"/>
              </a:ext>
            </a:extLst>
          </p:cNvPr>
          <p:cNvCxnSpPr>
            <a:cxnSpLocks/>
          </p:cNvCxnSpPr>
          <p:nvPr/>
        </p:nvCxnSpPr>
        <p:spPr>
          <a:xfrm>
            <a:off x="4572000" y="4276841"/>
            <a:ext cx="0" cy="592319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211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8;p6">
            <a:extLst>
              <a:ext uri="{FF2B5EF4-FFF2-40B4-BE49-F238E27FC236}">
                <a16:creationId xmlns:a16="http://schemas.microsoft.com/office/drawing/2014/main" id="{071BE1AB-B013-905F-1FBB-662254FFA934}"/>
              </a:ext>
            </a:extLst>
          </p:cNvPr>
          <p:cNvSpPr/>
          <p:nvPr/>
        </p:nvSpPr>
        <p:spPr>
          <a:xfrm>
            <a:off x="467544" y="1819426"/>
            <a:ext cx="8208912" cy="110513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GRU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8426C-AB36-349E-F023-5DFB828EB754}"/>
              </a:ext>
            </a:extLst>
          </p:cNvPr>
          <p:cNvSpPr txBox="1"/>
          <p:nvPr/>
        </p:nvSpPr>
        <p:spPr>
          <a:xfrm>
            <a:off x="433318" y="1881644"/>
            <a:ext cx="8208912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단점을 일부 보완한 형태의 모델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LSTM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유사하지만 </a:t>
            </a:r>
            <a:r>
              <a:rPr lang="en-US" altLang="ko-KR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Cell State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 </a:t>
            </a:r>
            <a:r>
              <a:rPr lang="en-US" altLang="ko-KR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Output Gate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존재하지 않음</a:t>
            </a:r>
            <a:endParaRPr lang="en-US" altLang="ko-KR" sz="20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2043E1-CBEC-3B73-7B52-2F006B86ED8F}"/>
              </a:ext>
            </a:extLst>
          </p:cNvPr>
          <p:cNvSpPr txBox="1"/>
          <p:nvPr/>
        </p:nvSpPr>
        <p:spPr>
          <a:xfrm>
            <a:off x="683568" y="1588730"/>
            <a:ext cx="45945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GRU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(Gated Recurrent Unit)</a:t>
            </a:r>
            <a:endParaRPr lang="ko-US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75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자연어의 특징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52FA604-5F68-FCD9-F1A4-CA9D6FA727D5}"/>
              </a:ext>
            </a:extLst>
          </p:cNvPr>
          <p:cNvSpPr/>
          <p:nvPr/>
        </p:nvSpPr>
        <p:spPr>
          <a:xfrm>
            <a:off x="866034" y="3454472"/>
            <a:ext cx="7450382" cy="28548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550B63-3D44-AE07-9C07-A9219AF1C7DF}"/>
              </a:ext>
            </a:extLst>
          </p:cNvPr>
          <p:cNvSpPr txBox="1"/>
          <p:nvPr/>
        </p:nvSpPr>
        <p:spPr>
          <a:xfrm>
            <a:off x="1257582" y="3269806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예시</a:t>
            </a:r>
          </a:p>
        </p:txBody>
      </p:sp>
      <p:sp>
        <p:nvSpPr>
          <p:cNvPr id="11" name="사각형: 둥근 모서리 8">
            <a:extLst>
              <a:ext uri="{FF2B5EF4-FFF2-40B4-BE49-F238E27FC236}">
                <a16:creationId xmlns:a16="http://schemas.microsoft.com/office/drawing/2014/main" id="{A8A9B79B-D2B1-703B-9129-F6C170CC7176}"/>
              </a:ext>
            </a:extLst>
          </p:cNvPr>
          <p:cNvSpPr/>
          <p:nvPr/>
        </p:nvSpPr>
        <p:spPr>
          <a:xfrm>
            <a:off x="850434" y="1900863"/>
            <a:ext cx="7452828" cy="1091231"/>
          </a:xfrm>
          <a:prstGeom prst="round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C55633-3F6C-917B-68EC-86A09B39B708}"/>
              </a:ext>
            </a:extLst>
          </p:cNvPr>
          <p:cNvSpPr txBox="1"/>
          <p:nvPr/>
        </p:nvSpPr>
        <p:spPr>
          <a:xfrm>
            <a:off x="1257582" y="1700808"/>
            <a:ext cx="85137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순차성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FF0D1-C001-8C4F-BDFA-86B49DEAAF5A}"/>
              </a:ext>
            </a:extLst>
          </p:cNvPr>
          <p:cNvSpPr txBox="1"/>
          <p:nvPr/>
        </p:nvSpPr>
        <p:spPr>
          <a:xfrm>
            <a:off x="1002078" y="2141506"/>
            <a:ext cx="7314338" cy="509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순차적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(Sequential)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순서가 달라지는 경우 의미가 손상됨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9040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GRU</a:t>
            </a:r>
          </a:p>
        </p:txBody>
      </p:sp>
      <p:sp>
        <p:nvSpPr>
          <p:cNvPr id="9" name="사각형: 둥근 모서리 15">
            <a:extLst>
              <a:ext uri="{FF2B5EF4-FFF2-40B4-BE49-F238E27FC236}">
                <a16:creationId xmlns:a16="http://schemas.microsoft.com/office/drawing/2014/main" id="{99A78D71-029E-8F97-D455-FB8D9B93323E}"/>
              </a:ext>
            </a:extLst>
          </p:cNvPr>
          <p:cNvSpPr/>
          <p:nvPr/>
        </p:nvSpPr>
        <p:spPr>
          <a:xfrm>
            <a:off x="1172685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8F7530-2F8D-8E3F-17EE-B4E417ADCD58}"/>
                  </a:ext>
                </a:extLst>
              </p:cNvPr>
              <p:cNvSpPr txBox="1"/>
              <p:nvPr/>
            </p:nvSpPr>
            <p:spPr>
              <a:xfrm>
                <a:off x="712118" y="4874256"/>
                <a:ext cx="7719764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는 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이</m:t>
                    </m:r>
                  </m:oMath>
                </a14:m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전 시점의 값과 현재 입력을</a:t>
                </a:r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0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과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사이의 값으로 반환하며 망각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/</a:t>
                </a:r>
                <a:r>
                  <a:rPr lang="ko-KR" altLang="en-US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입력게이트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역할을 동시에 수행</a:t>
                </a:r>
                <a:endParaRPr lang="en-US" altLang="ko-KR" dirty="0">
                  <a:highlight>
                    <a:srgbClr val="FFFF00"/>
                  </a:highlight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8F7530-2F8D-8E3F-17EE-B4E417ADC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18" y="4874256"/>
                <a:ext cx="7719764" cy="883383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987A286-C273-E99F-58E4-54CE4EA67662}"/>
              </a:ext>
            </a:extLst>
          </p:cNvPr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Picture 4" descr="A gated recurrent unit neural network.">
            <a:extLst>
              <a:ext uri="{FF2B5EF4-FFF2-40B4-BE49-F238E27FC236}">
                <a16:creationId xmlns:a16="http://schemas.microsoft.com/office/drawing/2014/main" id="{42918EE4-C34A-B55D-94F5-ABEA9B5CD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7"/>
          <a:stretch/>
        </p:blipFill>
        <p:spPr bwMode="auto">
          <a:xfrm>
            <a:off x="2087723" y="1139702"/>
            <a:ext cx="4968552" cy="335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66FF679-6B83-E56C-D08A-353E6B785B70}"/>
              </a:ext>
            </a:extLst>
          </p:cNvPr>
          <p:cNvGrpSpPr/>
          <p:nvPr/>
        </p:nvGrpSpPr>
        <p:grpSpPr>
          <a:xfrm>
            <a:off x="4554000" y="2376000"/>
            <a:ext cx="805899" cy="590957"/>
            <a:chOff x="4554000" y="2376000"/>
            <a:chExt cx="805899" cy="590957"/>
          </a:xfrm>
        </p:grpSpPr>
        <p:pic>
          <p:nvPicPr>
            <p:cNvPr id="21" name="Picture 4" descr="A gated recurrent unit neural network.">
              <a:extLst>
                <a:ext uri="{FF2B5EF4-FFF2-40B4-BE49-F238E27FC236}">
                  <a16:creationId xmlns:a16="http://schemas.microsoft.com/office/drawing/2014/main" id="{0485F839-1271-66BB-827E-2F64ECC5EA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4" t="35335" r="82423" b="56075"/>
            <a:stretch/>
          </p:blipFill>
          <p:spPr bwMode="auto">
            <a:xfrm>
              <a:off x="4554000" y="2376000"/>
              <a:ext cx="720080" cy="358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31B530-0E74-C1D0-CE47-5B881DC21063}"/>
                </a:ext>
              </a:extLst>
            </p:cNvPr>
            <p:cNvGrpSpPr/>
            <p:nvPr/>
          </p:nvGrpSpPr>
          <p:grpSpPr>
            <a:xfrm>
              <a:off x="4914040" y="2597625"/>
              <a:ext cx="445859" cy="369332"/>
              <a:chOff x="6746400" y="4154332"/>
              <a:chExt cx="445859" cy="369332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C8BF24D-077D-6651-94CE-7822C8F03011}"/>
                  </a:ext>
                </a:extLst>
              </p:cNvPr>
              <p:cNvSpPr/>
              <p:nvPr/>
            </p:nvSpPr>
            <p:spPr>
              <a:xfrm>
                <a:off x="6755738" y="4221087"/>
                <a:ext cx="381552" cy="2358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C950E1C-C18A-2881-007E-B6D0690260E7}"/>
                  </a:ext>
                </a:extLst>
              </p:cNvPr>
              <p:cNvGrpSpPr/>
              <p:nvPr/>
            </p:nvGrpSpPr>
            <p:grpSpPr>
              <a:xfrm>
                <a:off x="6746400" y="4154332"/>
                <a:ext cx="445859" cy="369332"/>
                <a:chOff x="7173848" y="3860642"/>
                <a:chExt cx="445859" cy="369332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27A3C84-1A2F-EDFD-47FA-489C1C781FF0}"/>
                    </a:ext>
                  </a:extLst>
                </p:cNvPr>
                <p:cNvSpPr/>
                <p:nvPr/>
              </p:nvSpPr>
              <p:spPr>
                <a:xfrm>
                  <a:off x="7192543" y="3937271"/>
                  <a:ext cx="364161" cy="216074"/>
                </a:xfrm>
                <a:prstGeom prst="ellipse">
                  <a:avLst/>
                </a:prstGeom>
                <a:solidFill>
                  <a:srgbClr val="F9D1D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CB3075C-93A7-2E45-FBA6-825EFF8DD364}"/>
                    </a:ext>
                  </a:extLst>
                </p:cNvPr>
                <p:cNvSpPr txBox="1"/>
                <p:nvPr/>
              </p:nvSpPr>
              <p:spPr>
                <a:xfrm>
                  <a:off x="7173848" y="3860642"/>
                  <a:ext cx="4458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1-</a:t>
                  </a:r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</p:grpSp>
      <p:pic>
        <p:nvPicPr>
          <p:cNvPr id="37" name="Picture 10">
            <a:extLst>
              <a:ext uri="{FF2B5EF4-FFF2-40B4-BE49-F238E27FC236}">
                <a16:creationId xmlns:a16="http://schemas.microsoft.com/office/drawing/2014/main" id="{33AA6941-5555-3FD5-2F5E-F7E51689C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868144" y="2843673"/>
            <a:ext cx="341886" cy="20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C60473B7-589C-C055-A944-652F12D33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963164" y="2792194"/>
            <a:ext cx="200221" cy="20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>
            <a:extLst>
              <a:ext uri="{FF2B5EF4-FFF2-40B4-BE49-F238E27FC236}">
                <a16:creationId xmlns:a16="http://schemas.microsoft.com/office/drawing/2014/main" id="{386CB646-7CB4-B9B7-7727-D2D174E16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877345" y="2689250"/>
            <a:ext cx="114412" cy="2010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49A75FA-F31F-CF7A-F2BF-95944B531FF3}"/>
                  </a:ext>
                </a:extLst>
              </p:cNvPr>
              <p:cNvSpPr txBox="1"/>
              <p:nvPr/>
            </p:nvSpPr>
            <p:spPr>
              <a:xfrm>
                <a:off x="5639645" y="2730926"/>
                <a:ext cx="5898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49A75FA-F31F-CF7A-F2BF-95944B531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45" y="2730926"/>
                <a:ext cx="589812" cy="338554"/>
              </a:xfrm>
              <a:prstGeom prst="rect">
                <a:avLst/>
              </a:prstGeom>
              <a:blipFill>
                <a:blip r:embed="rId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32633F-F052-F895-E325-F604FED17FB6}"/>
              </a:ext>
            </a:extLst>
          </p:cNvPr>
          <p:cNvSpPr/>
          <p:nvPr/>
        </p:nvSpPr>
        <p:spPr>
          <a:xfrm>
            <a:off x="4441888" y="2783363"/>
            <a:ext cx="427669" cy="3385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8385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A gated recurrent unit neural network.">
            <a:extLst>
              <a:ext uri="{FF2B5EF4-FFF2-40B4-BE49-F238E27FC236}">
                <a16:creationId xmlns:a16="http://schemas.microsoft.com/office/drawing/2014/main" id="{8AD740BA-B2E0-6A3D-D690-034895641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7"/>
          <a:stretch/>
        </p:blipFill>
        <p:spPr bwMode="auto">
          <a:xfrm>
            <a:off x="2087724" y="1139702"/>
            <a:ext cx="4968552" cy="335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GRU</a:t>
            </a:r>
          </a:p>
        </p:txBody>
      </p:sp>
      <p:sp>
        <p:nvSpPr>
          <p:cNvPr id="9" name="사각형: 둥근 모서리 15">
            <a:extLst>
              <a:ext uri="{FF2B5EF4-FFF2-40B4-BE49-F238E27FC236}">
                <a16:creationId xmlns:a16="http://schemas.microsoft.com/office/drawing/2014/main" id="{99A78D71-029E-8F97-D455-FB8D9B93323E}"/>
              </a:ext>
            </a:extLst>
          </p:cNvPr>
          <p:cNvSpPr/>
          <p:nvPr/>
        </p:nvSpPr>
        <p:spPr>
          <a:xfrm>
            <a:off x="1172685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B93E057-8892-F6F8-0A4E-CB6FE254108E}"/>
              </a:ext>
            </a:extLst>
          </p:cNvPr>
          <p:cNvGrpSpPr/>
          <p:nvPr/>
        </p:nvGrpSpPr>
        <p:grpSpPr>
          <a:xfrm>
            <a:off x="4554000" y="2376000"/>
            <a:ext cx="805899" cy="590957"/>
            <a:chOff x="4554000" y="2376000"/>
            <a:chExt cx="805899" cy="590957"/>
          </a:xfrm>
        </p:grpSpPr>
        <p:pic>
          <p:nvPicPr>
            <p:cNvPr id="15" name="Picture 4" descr="A gated recurrent unit neural network.">
              <a:extLst>
                <a:ext uri="{FF2B5EF4-FFF2-40B4-BE49-F238E27FC236}">
                  <a16:creationId xmlns:a16="http://schemas.microsoft.com/office/drawing/2014/main" id="{9DE33873-79FB-F179-9E69-CA1222EC9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4" t="35335" r="82423" b="56075"/>
            <a:stretch/>
          </p:blipFill>
          <p:spPr bwMode="auto">
            <a:xfrm>
              <a:off x="4554000" y="2376000"/>
              <a:ext cx="720080" cy="358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AA56CC3-6B9D-5BFF-24EC-29502C0323D3}"/>
                </a:ext>
              </a:extLst>
            </p:cNvPr>
            <p:cNvGrpSpPr/>
            <p:nvPr/>
          </p:nvGrpSpPr>
          <p:grpSpPr>
            <a:xfrm>
              <a:off x="4914040" y="2597625"/>
              <a:ext cx="445859" cy="369332"/>
              <a:chOff x="6746400" y="4154332"/>
              <a:chExt cx="445859" cy="369332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AF477CE-7F38-6FA0-0675-E3028167E0BA}"/>
                  </a:ext>
                </a:extLst>
              </p:cNvPr>
              <p:cNvSpPr/>
              <p:nvPr/>
            </p:nvSpPr>
            <p:spPr>
              <a:xfrm>
                <a:off x="6755738" y="4221087"/>
                <a:ext cx="381552" cy="2358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EC3421E-4041-CC90-BA67-6C44B64A72F4}"/>
                  </a:ext>
                </a:extLst>
              </p:cNvPr>
              <p:cNvGrpSpPr/>
              <p:nvPr/>
            </p:nvGrpSpPr>
            <p:grpSpPr>
              <a:xfrm>
                <a:off x="6746400" y="4154332"/>
                <a:ext cx="445859" cy="369332"/>
                <a:chOff x="7173848" y="3860642"/>
                <a:chExt cx="445859" cy="369332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2CED9EC-5FFB-3A7F-7562-978A65B9269F}"/>
                    </a:ext>
                  </a:extLst>
                </p:cNvPr>
                <p:cNvSpPr/>
                <p:nvPr/>
              </p:nvSpPr>
              <p:spPr>
                <a:xfrm>
                  <a:off x="7192543" y="3937271"/>
                  <a:ext cx="364161" cy="216074"/>
                </a:xfrm>
                <a:prstGeom prst="ellipse">
                  <a:avLst/>
                </a:prstGeom>
                <a:solidFill>
                  <a:srgbClr val="F9D1D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53CC96F-E5FE-7D5F-32CF-981407E74C9E}"/>
                    </a:ext>
                  </a:extLst>
                </p:cNvPr>
                <p:cNvSpPr txBox="1"/>
                <p:nvPr/>
              </p:nvSpPr>
              <p:spPr>
                <a:xfrm>
                  <a:off x="7173848" y="3860642"/>
                  <a:ext cx="4458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1-</a:t>
                  </a:r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</p:grpSp>
      <p:pic>
        <p:nvPicPr>
          <p:cNvPr id="27" name="Picture 10">
            <a:extLst>
              <a:ext uri="{FF2B5EF4-FFF2-40B4-BE49-F238E27FC236}">
                <a16:creationId xmlns:a16="http://schemas.microsoft.com/office/drawing/2014/main" id="{0B41FF9C-9FBF-DBA5-73C4-6EB818F40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868144" y="2843673"/>
            <a:ext cx="341886" cy="20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5E8D0C31-B35D-42A0-5CF0-591CE7E020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963164" y="2792194"/>
            <a:ext cx="200221" cy="20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A52F5ED8-6E80-4542-D017-2F6001053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877345" y="2689250"/>
            <a:ext cx="114412" cy="2010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FBEB4E-A071-0302-2E0E-8249EC3CEF0E}"/>
                  </a:ext>
                </a:extLst>
              </p:cNvPr>
              <p:cNvSpPr txBox="1"/>
              <p:nvPr/>
            </p:nvSpPr>
            <p:spPr>
              <a:xfrm>
                <a:off x="5639645" y="2730926"/>
                <a:ext cx="5898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FBEB4E-A071-0302-2E0E-8249EC3CE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45" y="2730926"/>
                <a:ext cx="589812" cy="338554"/>
              </a:xfrm>
              <a:prstGeom prst="rect">
                <a:avLst/>
              </a:prstGeom>
              <a:blipFill>
                <a:blip r:embed="rId7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987A286-C273-E99F-58E4-54CE4EA67662}"/>
              </a:ext>
            </a:extLst>
          </p:cNvPr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7430D2-38D8-70E4-65B5-FBA6D3650772}"/>
              </a:ext>
            </a:extLst>
          </p:cNvPr>
          <p:cNvSpPr/>
          <p:nvPr/>
        </p:nvSpPr>
        <p:spPr>
          <a:xfrm>
            <a:off x="4441888" y="2783363"/>
            <a:ext cx="427669" cy="3385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B38EF4-BB22-D356-A441-0593E80EF010}"/>
                  </a:ext>
                </a:extLst>
              </p:cNvPr>
              <p:cNvSpPr txBox="1"/>
              <p:nvPr/>
            </p:nvSpPr>
            <p:spPr>
              <a:xfrm>
                <a:off x="712117" y="4831342"/>
                <a:ext cx="7719764" cy="971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가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클</a:t>
                </a:r>
                <a14:m>
                  <m:oMath xmlns:m="http://schemas.openxmlformats.org/officeDocument/2006/math">
                    <m:r>
                      <a:rPr lang="ko-KR" altLang="en-US" sz="2000" b="0" i="1" dirty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수</m:t>
                    </m:r>
                    <m:r>
                      <a:rPr lang="ko-KR" altLang="en-US" sz="2000" i="1" dirty="0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록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이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전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시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점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의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정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보</m:t>
                    </m:r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을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작을수록 현</a:t>
                </a:r>
                <a14:m>
                  <m:oMath xmlns:m="http://schemas.openxmlformats.org/officeDocument/2006/math">
                    <m:r>
                      <a:rPr lang="ko-KR" altLang="en-US" sz="2000" i="1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재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입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</m:t>
                    </m:r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ko-KR" altLang="en-US" sz="2000" i="1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를</m:t>
                    </m:r>
                  </m:oMath>
                </a14:m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더 많이 반영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B38EF4-BB22-D356-A441-0593E80EF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17" y="4831342"/>
                <a:ext cx="7719764" cy="971292"/>
              </a:xfrm>
              <a:prstGeom prst="rect">
                <a:avLst/>
              </a:prstGeom>
              <a:blipFill>
                <a:blip r:embed="rId8"/>
                <a:stretch>
                  <a:fillRect b="-10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7085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A gated recurrent unit neural network.">
            <a:extLst>
              <a:ext uri="{FF2B5EF4-FFF2-40B4-BE49-F238E27FC236}">
                <a16:creationId xmlns:a16="http://schemas.microsoft.com/office/drawing/2014/main" id="{8AD740BA-B2E0-6A3D-D690-034895641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7"/>
          <a:stretch/>
        </p:blipFill>
        <p:spPr bwMode="auto">
          <a:xfrm>
            <a:off x="2087723" y="1139702"/>
            <a:ext cx="4968552" cy="335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GRU</a:t>
            </a:r>
          </a:p>
        </p:txBody>
      </p:sp>
      <p:sp>
        <p:nvSpPr>
          <p:cNvPr id="9" name="사각형: 둥근 모서리 15">
            <a:extLst>
              <a:ext uri="{FF2B5EF4-FFF2-40B4-BE49-F238E27FC236}">
                <a16:creationId xmlns:a16="http://schemas.microsoft.com/office/drawing/2014/main" id="{99A78D71-029E-8F97-D455-FB8D9B93323E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B93E057-8892-F6F8-0A4E-CB6FE254108E}"/>
              </a:ext>
            </a:extLst>
          </p:cNvPr>
          <p:cNvGrpSpPr/>
          <p:nvPr/>
        </p:nvGrpSpPr>
        <p:grpSpPr>
          <a:xfrm>
            <a:off x="4554000" y="2376000"/>
            <a:ext cx="805899" cy="590957"/>
            <a:chOff x="4554000" y="2376000"/>
            <a:chExt cx="805899" cy="590957"/>
          </a:xfrm>
        </p:grpSpPr>
        <p:pic>
          <p:nvPicPr>
            <p:cNvPr id="15" name="Picture 4" descr="A gated recurrent unit neural network.">
              <a:extLst>
                <a:ext uri="{FF2B5EF4-FFF2-40B4-BE49-F238E27FC236}">
                  <a16:creationId xmlns:a16="http://schemas.microsoft.com/office/drawing/2014/main" id="{9DE33873-79FB-F179-9E69-CA1222EC9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4" t="35335" r="82423" b="56075"/>
            <a:stretch/>
          </p:blipFill>
          <p:spPr bwMode="auto">
            <a:xfrm>
              <a:off x="4554000" y="2376000"/>
              <a:ext cx="720080" cy="358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AA56CC3-6B9D-5BFF-24EC-29502C0323D3}"/>
                </a:ext>
              </a:extLst>
            </p:cNvPr>
            <p:cNvGrpSpPr/>
            <p:nvPr/>
          </p:nvGrpSpPr>
          <p:grpSpPr>
            <a:xfrm>
              <a:off x="4914040" y="2597625"/>
              <a:ext cx="445859" cy="369332"/>
              <a:chOff x="6746400" y="4154332"/>
              <a:chExt cx="445859" cy="369332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AF477CE-7F38-6FA0-0675-E3028167E0BA}"/>
                  </a:ext>
                </a:extLst>
              </p:cNvPr>
              <p:cNvSpPr/>
              <p:nvPr/>
            </p:nvSpPr>
            <p:spPr>
              <a:xfrm>
                <a:off x="6755738" y="4221087"/>
                <a:ext cx="381552" cy="2358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EC3421E-4041-CC90-BA67-6C44B64A72F4}"/>
                  </a:ext>
                </a:extLst>
              </p:cNvPr>
              <p:cNvGrpSpPr/>
              <p:nvPr/>
            </p:nvGrpSpPr>
            <p:grpSpPr>
              <a:xfrm>
                <a:off x="6746400" y="4154332"/>
                <a:ext cx="445859" cy="369332"/>
                <a:chOff x="7173848" y="3860642"/>
                <a:chExt cx="445859" cy="369332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2CED9EC-5FFB-3A7F-7562-978A65B9269F}"/>
                    </a:ext>
                  </a:extLst>
                </p:cNvPr>
                <p:cNvSpPr/>
                <p:nvPr/>
              </p:nvSpPr>
              <p:spPr>
                <a:xfrm>
                  <a:off x="7192543" y="3937271"/>
                  <a:ext cx="364161" cy="216074"/>
                </a:xfrm>
                <a:prstGeom prst="ellipse">
                  <a:avLst/>
                </a:prstGeom>
                <a:solidFill>
                  <a:srgbClr val="F9D1D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53CC96F-E5FE-7D5F-32CF-981407E74C9E}"/>
                    </a:ext>
                  </a:extLst>
                </p:cNvPr>
                <p:cNvSpPr txBox="1"/>
                <p:nvPr/>
              </p:nvSpPr>
              <p:spPr>
                <a:xfrm>
                  <a:off x="7173848" y="3860642"/>
                  <a:ext cx="4458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1-</a:t>
                  </a:r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</p:grpSp>
      <p:pic>
        <p:nvPicPr>
          <p:cNvPr id="27" name="Picture 10">
            <a:extLst>
              <a:ext uri="{FF2B5EF4-FFF2-40B4-BE49-F238E27FC236}">
                <a16:creationId xmlns:a16="http://schemas.microsoft.com/office/drawing/2014/main" id="{0B41FF9C-9FBF-DBA5-73C4-6EB818F40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868144" y="2843673"/>
            <a:ext cx="341886" cy="20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5E8D0C31-B35D-42A0-5CF0-591CE7E020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963164" y="2792194"/>
            <a:ext cx="200221" cy="20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A52F5ED8-6E80-4542-D017-2F6001053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877345" y="2689250"/>
            <a:ext cx="114412" cy="2010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FBEB4E-A071-0302-2E0E-8249EC3CEF0E}"/>
                  </a:ext>
                </a:extLst>
              </p:cNvPr>
              <p:cNvSpPr txBox="1"/>
              <p:nvPr/>
            </p:nvSpPr>
            <p:spPr>
              <a:xfrm>
                <a:off x="5639645" y="2730926"/>
                <a:ext cx="5898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FBEB4E-A071-0302-2E0E-8249EC3CE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45" y="2730926"/>
                <a:ext cx="589812" cy="338554"/>
              </a:xfrm>
              <a:prstGeom prst="rect">
                <a:avLst/>
              </a:prstGeom>
              <a:blipFill>
                <a:blip r:embed="rId7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E8F7530-2F8D-8E3F-17EE-B4E417ADCD58}"/>
              </a:ext>
            </a:extLst>
          </p:cNvPr>
          <p:cNvSpPr txBox="1"/>
          <p:nvPr/>
        </p:nvSpPr>
        <p:spPr>
          <a:xfrm>
            <a:off x="712117" y="4831342"/>
            <a:ext cx="771976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성능의 큰 차이는 없지만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Cell State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제거하여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연산속도가 더 빠름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84EB01-4B79-689B-7B2E-3BDDB586796A}"/>
              </a:ext>
            </a:extLst>
          </p:cNvPr>
          <p:cNvSpPr/>
          <p:nvPr/>
        </p:nvSpPr>
        <p:spPr>
          <a:xfrm>
            <a:off x="4441888" y="2783363"/>
            <a:ext cx="427669" cy="3385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A4002-DE63-4ABD-DF7B-D2EFC3783B31}"/>
              </a:ext>
            </a:extLst>
          </p:cNvPr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5363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A gated recurrent unit neural network.">
            <a:extLst>
              <a:ext uri="{FF2B5EF4-FFF2-40B4-BE49-F238E27FC236}">
                <a16:creationId xmlns:a16="http://schemas.microsoft.com/office/drawing/2014/main" id="{8AD740BA-B2E0-6A3D-D690-034895641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7"/>
          <a:stretch/>
        </p:blipFill>
        <p:spPr bwMode="auto">
          <a:xfrm>
            <a:off x="2087723" y="1139702"/>
            <a:ext cx="4968552" cy="335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GRU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B93E057-8892-F6F8-0A4E-CB6FE254108E}"/>
              </a:ext>
            </a:extLst>
          </p:cNvPr>
          <p:cNvGrpSpPr/>
          <p:nvPr/>
        </p:nvGrpSpPr>
        <p:grpSpPr>
          <a:xfrm>
            <a:off x="4554000" y="2376000"/>
            <a:ext cx="805899" cy="590957"/>
            <a:chOff x="4554000" y="2376000"/>
            <a:chExt cx="805899" cy="590957"/>
          </a:xfrm>
        </p:grpSpPr>
        <p:pic>
          <p:nvPicPr>
            <p:cNvPr id="15" name="Picture 4" descr="A gated recurrent unit neural network.">
              <a:extLst>
                <a:ext uri="{FF2B5EF4-FFF2-40B4-BE49-F238E27FC236}">
                  <a16:creationId xmlns:a16="http://schemas.microsoft.com/office/drawing/2014/main" id="{9DE33873-79FB-F179-9E69-CA1222EC9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4" t="35335" r="82423" b="56075"/>
            <a:stretch/>
          </p:blipFill>
          <p:spPr bwMode="auto">
            <a:xfrm>
              <a:off x="4554000" y="2376000"/>
              <a:ext cx="720080" cy="358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AA56CC3-6B9D-5BFF-24EC-29502C0323D3}"/>
                </a:ext>
              </a:extLst>
            </p:cNvPr>
            <p:cNvGrpSpPr/>
            <p:nvPr/>
          </p:nvGrpSpPr>
          <p:grpSpPr>
            <a:xfrm>
              <a:off x="4914040" y="2597625"/>
              <a:ext cx="445859" cy="369332"/>
              <a:chOff x="6746400" y="4154332"/>
              <a:chExt cx="445859" cy="369332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AF477CE-7F38-6FA0-0675-E3028167E0BA}"/>
                  </a:ext>
                </a:extLst>
              </p:cNvPr>
              <p:cNvSpPr/>
              <p:nvPr/>
            </p:nvSpPr>
            <p:spPr>
              <a:xfrm>
                <a:off x="6755738" y="4221087"/>
                <a:ext cx="381552" cy="2358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EC3421E-4041-CC90-BA67-6C44B64A72F4}"/>
                  </a:ext>
                </a:extLst>
              </p:cNvPr>
              <p:cNvGrpSpPr/>
              <p:nvPr/>
            </p:nvGrpSpPr>
            <p:grpSpPr>
              <a:xfrm>
                <a:off x="6746400" y="4154332"/>
                <a:ext cx="445859" cy="369332"/>
                <a:chOff x="7173848" y="3860642"/>
                <a:chExt cx="445859" cy="369332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2CED9EC-5FFB-3A7F-7562-978A65B9269F}"/>
                    </a:ext>
                  </a:extLst>
                </p:cNvPr>
                <p:cNvSpPr/>
                <p:nvPr/>
              </p:nvSpPr>
              <p:spPr>
                <a:xfrm>
                  <a:off x="7192543" y="3937271"/>
                  <a:ext cx="364161" cy="216074"/>
                </a:xfrm>
                <a:prstGeom prst="ellipse">
                  <a:avLst/>
                </a:prstGeom>
                <a:solidFill>
                  <a:srgbClr val="F9D1D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53CC96F-E5FE-7D5F-32CF-981407E74C9E}"/>
                    </a:ext>
                  </a:extLst>
                </p:cNvPr>
                <p:cNvSpPr txBox="1"/>
                <p:nvPr/>
              </p:nvSpPr>
              <p:spPr>
                <a:xfrm>
                  <a:off x="7173848" y="3860642"/>
                  <a:ext cx="4458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1-</a:t>
                  </a:r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</p:grpSp>
      <p:pic>
        <p:nvPicPr>
          <p:cNvPr id="27" name="Picture 10">
            <a:extLst>
              <a:ext uri="{FF2B5EF4-FFF2-40B4-BE49-F238E27FC236}">
                <a16:creationId xmlns:a16="http://schemas.microsoft.com/office/drawing/2014/main" id="{0B41FF9C-9FBF-DBA5-73C4-6EB818F40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868144" y="2843673"/>
            <a:ext cx="341886" cy="20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5E8D0C31-B35D-42A0-5CF0-591CE7E020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963164" y="2792194"/>
            <a:ext cx="200221" cy="20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A52F5ED8-6E80-4542-D017-2F6001053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877345" y="2689250"/>
            <a:ext cx="114412" cy="2010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FBEB4E-A071-0302-2E0E-8249EC3CEF0E}"/>
                  </a:ext>
                </a:extLst>
              </p:cNvPr>
              <p:cNvSpPr txBox="1"/>
              <p:nvPr/>
            </p:nvSpPr>
            <p:spPr>
              <a:xfrm>
                <a:off x="5639645" y="2730926"/>
                <a:ext cx="5898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FBEB4E-A071-0302-2E0E-8249EC3CE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45" y="2730926"/>
                <a:ext cx="589812" cy="338554"/>
              </a:xfrm>
              <a:prstGeom prst="rect">
                <a:avLst/>
              </a:prstGeom>
              <a:blipFill>
                <a:blip r:embed="rId7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B1C5E3C3-95FD-7026-D6F6-F9C48FAF964E}"/>
              </a:ext>
            </a:extLst>
          </p:cNvPr>
          <p:cNvSpPr/>
          <p:nvPr/>
        </p:nvSpPr>
        <p:spPr>
          <a:xfrm>
            <a:off x="2000102" y="1022833"/>
            <a:ext cx="5488223" cy="3416185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5EBF69F-C98E-719E-EA2F-2F5C6732D23C}"/>
              </a:ext>
            </a:extLst>
          </p:cNvPr>
          <p:cNvGrpSpPr/>
          <p:nvPr/>
        </p:nvGrpSpPr>
        <p:grpSpPr>
          <a:xfrm>
            <a:off x="1223627" y="1520590"/>
            <a:ext cx="6696744" cy="2892733"/>
            <a:chOff x="1223627" y="1395430"/>
            <a:chExt cx="6696744" cy="28927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F4FF3C2-1CE5-EE26-94AB-6E8AE18E3F5F}"/>
                    </a:ext>
                  </a:extLst>
                </p:cNvPr>
                <p:cNvSpPr txBox="1"/>
                <p:nvPr/>
              </p:nvSpPr>
              <p:spPr>
                <a:xfrm>
                  <a:off x="2169105" y="2201817"/>
                  <a:ext cx="48158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F4FF3C2-1CE5-EE26-94AB-6E8AE18E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9105" y="2201817"/>
                  <a:ext cx="4815840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7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6B828D-B626-21B6-8F8C-32DCBEA58E30}"/>
                    </a:ext>
                  </a:extLst>
                </p:cNvPr>
                <p:cNvSpPr txBox="1"/>
                <p:nvPr/>
              </p:nvSpPr>
              <p:spPr>
                <a:xfrm>
                  <a:off x="1223627" y="1395430"/>
                  <a:ext cx="669674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6B828D-B626-21B6-8F8C-32DCBEA58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3627" y="1395430"/>
                  <a:ext cx="6696744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8D2234-0333-A37E-34FD-0C6CDE055D71}"/>
                    </a:ext>
                  </a:extLst>
                </p:cNvPr>
                <p:cNvSpPr txBox="1"/>
                <p:nvPr/>
              </p:nvSpPr>
              <p:spPr>
                <a:xfrm>
                  <a:off x="2175350" y="2992725"/>
                  <a:ext cx="4815840" cy="4917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𝑡𝑎𝑛h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⨀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8D2234-0333-A37E-34FD-0C6CDE055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350" y="2992725"/>
                  <a:ext cx="4815840" cy="491738"/>
                </a:xfrm>
                <a:prstGeom prst="rect">
                  <a:avLst/>
                </a:prstGeom>
                <a:blipFill>
                  <a:blip r:embed="rId11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419F696-063E-7FB1-CC61-F9CDF2AF177C}"/>
                    </a:ext>
                  </a:extLst>
                </p:cNvPr>
                <p:cNvSpPr txBox="1"/>
                <p:nvPr/>
              </p:nvSpPr>
              <p:spPr>
                <a:xfrm>
                  <a:off x="2175350" y="3826498"/>
                  <a:ext cx="48158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a14:m>
                  <a:r>
                    <a:rPr lang="en-US" altLang="ko-KR" sz="2400" dirty="0">
                      <a:solidFill>
                        <a:schemeClr val="tx1"/>
                      </a:solidFill>
                      <a:ea typeface="나눔스퀘어_ac Bold" panose="020B0600000101010101" pitchFamily="50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𝑡</m:t>
                          </m:r>
                        </m:sub>
                      </m:sSub>
                    </m:oMath>
                  </a14:m>
                  <a:endParaRPr lang="ko-KR" altLang="en-US" sz="24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419F696-063E-7FB1-CC61-F9CDF2AF1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350" y="3826498"/>
                  <a:ext cx="4815840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AF99D4C-6C4F-2F77-D3AC-86E240E8D747}"/>
              </a:ext>
            </a:extLst>
          </p:cNvPr>
          <p:cNvSpPr txBox="1"/>
          <p:nvPr/>
        </p:nvSpPr>
        <p:spPr>
          <a:xfrm>
            <a:off x="971600" y="147600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연산과정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9DEC10-C8A3-FFD5-2C2F-F037E75362AD}"/>
              </a:ext>
            </a:extLst>
          </p:cNvPr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1086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A gated recurrent unit neural network.">
            <a:extLst>
              <a:ext uri="{FF2B5EF4-FFF2-40B4-BE49-F238E27FC236}">
                <a16:creationId xmlns:a16="http://schemas.microsoft.com/office/drawing/2014/main" id="{8AD740BA-B2E0-6A3D-D690-034895641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7"/>
          <a:stretch/>
        </p:blipFill>
        <p:spPr bwMode="auto">
          <a:xfrm>
            <a:off x="2087723" y="1139702"/>
            <a:ext cx="4968552" cy="335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GRU</a:t>
            </a:r>
          </a:p>
        </p:txBody>
      </p:sp>
      <p:sp>
        <p:nvSpPr>
          <p:cNvPr id="9" name="사각형: 둥근 모서리 15">
            <a:extLst>
              <a:ext uri="{FF2B5EF4-FFF2-40B4-BE49-F238E27FC236}">
                <a16:creationId xmlns:a16="http://schemas.microsoft.com/office/drawing/2014/main" id="{99A78D71-029E-8F97-D455-FB8D9B93323E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B93E057-8892-F6F8-0A4E-CB6FE254108E}"/>
              </a:ext>
            </a:extLst>
          </p:cNvPr>
          <p:cNvGrpSpPr/>
          <p:nvPr/>
        </p:nvGrpSpPr>
        <p:grpSpPr>
          <a:xfrm>
            <a:off x="4554000" y="2376000"/>
            <a:ext cx="805899" cy="590957"/>
            <a:chOff x="4554000" y="2376000"/>
            <a:chExt cx="805899" cy="590957"/>
          </a:xfrm>
        </p:grpSpPr>
        <p:pic>
          <p:nvPicPr>
            <p:cNvPr id="15" name="Picture 4" descr="A gated recurrent unit neural network.">
              <a:extLst>
                <a:ext uri="{FF2B5EF4-FFF2-40B4-BE49-F238E27FC236}">
                  <a16:creationId xmlns:a16="http://schemas.microsoft.com/office/drawing/2014/main" id="{9DE33873-79FB-F179-9E69-CA1222EC9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4" t="35335" r="82423" b="56075"/>
            <a:stretch/>
          </p:blipFill>
          <p:spPr bwMode="auto">
            <a:xfrm>
              <a:off x="4554000" y="2376000"/>
              <a:ext cx="720080" cy="358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AA56CC3-6B9D-5BFF-24EC-29502C0323D3}"/>
                </a:ext>
              </a:extLst>
            </p:cNvPr>
            <p:cNvGrpSpPr/>
            <p:nvPr/>
          </p:nvGrpSpPr>
          <p:grpSpPr>
            <a:xfrm>
              <a:off x="4914040" y="2597625"/>
              <a:ext cx="445859" cy="369332"/>
              <a:chOff x="6746400" y="4154332"/>
              <a:chExt cx="445859" cy="369332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AF477CE-7F38-6FA0-0675-E3028167E0BA}"/>
                  </a:ext>
                </a:extLst>
              </p:cNvPr>
              <p:cNvSpPr/>
              <p:nvPr/>
            </p:nvSpPr>
            <p:spPr>
              <a:xfrm>
                <a:off x="6755738" y="4221087"/>
                <a:ext cx="381552" cy="2358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EC3421E-4041-CC90-BA67-6C44B64A72F4}"/>
                  </a:ext>
                </a:extLst>
              </p:cNvPr>
              <p:cNvGrpSpPr/>
              <p:nvPr/>
            </p:nvGrpSpPr>
            <p:grpSpPr>
              <a:xfrm>
                <a:off x="6746400" y="4154332"/>
                <a:ext cx="445859" cy="369332"/>
                <a:chOff x="7173848" y="3860642"/>
                <a:chExt cx="445859" cy="369332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2CED9EC-5FFB-3A7F-7562-978A65B9269F}"/>
                    </a:ext>
                  </a:extLst>
                </p:cNvPr>
                <p:cNvSpPr/>
                <p:nvPr/>
              </p:nvSpPr>
              <p:spPr>
                <a:xfrm>
                  <a:off x="7192543" y="3937271"/>
                  <a:ext cx="364161" cy="216074"/>
                </a:xfrm>
                <a:prstGeom prst="ellipse">
                  <a:avLst/>
                </a:prstGeom>
                <a:solidFill>
                  <a:srgbClr val="F9D1D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53CC96F-E5FE-7D5F-32CF-981407E74C9E}"/>
                    </a:ext>
                  </a:extLst>
                </p:cNvPr>
                <p:cNvSpPr txBox="1"/>
                <p:nvPr/>
              </p:nvSpPr>
              <p:spPr>
                <a:xfrm>
                  <a:off x="7173848" y="3860642"/>
                  <a:ext cx="4458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1-</a:t>
                  </a:r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</p:grpSp>
      <p:pic>
        <p:nvPicPr>
          <p:cNvPr id="27" name="Picture 10">
            <a:extLst>
              <a:ext uri="{FF2B5EF4-FFF2-40B4-BE49-F238E27FC236}">
                <a16:creationId xmlns:a16="http://schemas.microsoft.com/office/drawing/2014/main" id="{0B41FF9C-9FBF-DBA5-73C4-6EB818F40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868144" y="2843673"/>
            <a:ext cx="341886" cy="20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5E8D0C31-B35D-42A0-5CF0-591CE7E020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963164" y="2792194"/>
            <a:ext cx="200221" cy="20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A52F5ED8-6E80-4542-D017-2F6001053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877345" y="2689250"/>
            <a:ext cx="114412" cy="2010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FBEB4E-A071-0302-2E0E-8249EC3CEF0E}"/>
                  </a:ext>
                </a:extLst>
              </p:cNvPr>
              <p:cNvSpPr txBox="1"/>
              <p:nvPr/>
            </p:nvSpPr>
            <p:spPr>
              <a:xfrm>
                <a:off x="5639645" y="2730926"/>
                <a:ext cx="5898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FBEB4E-A071-0302-2E0E-8249EC3CE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45" y="2730926"/>
                <a:ext cx="589812" cy="338554"/>
              </a:xfrm>
              <a:prstGeom prst="rect">
                <a:avLst/>
              </a:prstGeom>
              <a:blipFill>
                <a:blip r:embed="rId7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8F7530-2F8D-8E3F-17EE-B4E417ADCD58}"/>
                  </a:ext>
                </a:extLst>
              </p:cNvPr>
              <p:cNvSpPr txBox="1"/>
              <p:nvPr/>
            </p:nvSpPr>
            <p:spPr>
              <a:xfrm>
                <a:off x="712117" y="4831342"/>
                <a:ext cx="7719764" cy="971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𝑟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는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Reset Gate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−1</m:t>
                        </m:r>
                      </m:sub>
                    </m:sSub>
                    <m:r>
                      <a:rPr lang="ko-KR" altLang="en-US" sz="2000" i="1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와</m:t>
                    </m:r>
                  </m:oMath>
                </a14:m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의 가중합을 </a:t>
                </a:r>
                <a:r>
                  <a:rPr lang="ko-KR" altLang="en-US" sz="20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시그모이드에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통과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이전 시점의 정보를 얼마나 유지할지 계산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8F7530-2F8D-8E3F-17EE-B4E417ADC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17" y="4831342"/>
                <a:ext cx="7719764" cy="971292"/>
              </a:xfrm>
              <a:prstGeom prst="rect">
                <a:avLst/>
              </a:prstGeom>
              <a:blipFill>
                <a:blip r:embed="rId8"/>
                <a:stretch>
                  <a:fillRect b="-10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B1C5E3C3-95FD-7026-D6F6-F9C48FAF964E}"/>
              </a:ext>
            </a:extLst>
          </p:cNvPr>
          <p:cNvSpPr/>
          <p:nvPr/>
        </p:nvSpPr>
        <p:spPr>
          <a:xfrm>
            <a:off x="2000102" y="1022833"/>
            <a:ext cx="5488223" cy="3416185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5EBF69F-C98E-719E-EA2F-2F5C6732D23C}"/>
              </a:ext>
            </a:extLst>
          </p:cNvPr>
          <p:cNvGrpSpPr/>
          <p:nvPr/>
        </p:nvGrpSpPr>
        <p:grpSpPr>
          <a:xfrm>
            <a:off x="1223627" y="1520590"/>
            <a:ext cx="6696744" cy="2892733"/>
            <a:chOff x="1223627" y="1395430"/>
            <a:chExt cx="6696744" cy="28927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F4FF3C2-1CE5-EE26-94AB-6E8AE18E3F5F}"/>
                    </a:ext>
                  </a:extLst>
                </p:cNvPr>
                <p:cNvSpPr txBox="1"/>
                <p:nvPr/>
              </p:nvSpPr>
              <p:spPr>
                <a:xfrm>
                  <a:off x="2169105" y="2201817"/>
                  <a:ext cx="48158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F4FF3C2-1CE5-EE26-94AB-6E8AE18E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9105" y="2201817"/>
                  <a:ext cx="4815840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7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6B828D-B626-21B6-8F8C-32DCBEA58E30}"/>
                    </a:ext>
                  </a:extLst>
                </p:cNvPr>
                <p:cNvSpPr txBox="1"/>
                <p:nvPr/>
              </p:nvSpPr>
              <p:spPr>
                <a:xfrm>
                  <a:off x="1223627" y="1395430"/>
                  <a:ext cx="669674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6B828D-B626-21B6-8F8C-32DCBEA58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3627" y="1395430"/>
                  <a:ext cx="6696744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8D2234-0333-A37E-34FD-0C6CDE055D71}"/>
                    </a:ext>
                  </a:extLst>
                </p:cNvPr>
                <p:cNvSpPr txBox="1"/>
                <p:nvPr/>
              </p:nvSpPr>
              <p:spPr>
                <a:xfrm>
                  <a:off x="2175350" y="2992725"/>
                  <a:ext cx="4815840" cy="4917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𝑡𝑎𝑛h</m:t>
                        </m:r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⨀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8D2234-0333-A37E-34FD-0C6CDE055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350" y="2992725"/>
                  <a:ext cx="4815840" cy="491738"/>
                </a:xfrm>
                <a:prstGeom prst="rect">
                  <a:avLst/>
                </a:prstGeom>
                <a:blipFill>
                  <a:blip r:embed="rId11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419F696-063E-7FB1-CC61-F9CDF2AF177C}"/>
                    </a:ext>
                  </a:extLst>
                </p:cNvPr>
                <p:cNvSpPr txBox="1"/>
                <p:nvPr/>
              </p:nvSpPr>
              <p:spPr>
                <a:xfrm>
                  <a:off x="2175350" y="3826498"/>
                  <a:ext cx="48158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a14:m>
                  <a:r>
                    <a:rPr lang="en-US" altLang="ko-KR" sz="2400" dirty="0">
                      <a:solidFill>
                        <a:schemeClr val="bg1">
                          <a:lumMod val="85000"/>
                        </a:schemeClr>
                      </a:solidFill>
                      <a:ea typeface="나눔스퀘어_ac Bold" panose="020B0600000101010101" pitchFamily="50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𝑡</m:t>
                          </m:r>
                        </m:sub>
                      </m:sSub>
                    </m:oMath>
                  </a14:m>
                  <a:endParaRPr lang="ko-KR" altLang="en-US" sz="24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419F696-063E-7FB1-CC61-F9CDF2AF1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350" y="3826498"/>
                  <a:ext cx="4815840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AF99D4C-6C4F-2F77-D3AC-86E240E8D747}"/>
              </a:ext>
            </a:extLst>
          </p:cNvPr>
          <p:cNvSpPr txBox="1"/>
          <p:nvPr/>
        </p:nvSpPr>
        <p:spPr>
          <a:xfrm>
            <a:off x="971600" y="147600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연산과정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9DEC10-C8A3-FFD5-2C2F-F037E75362AD}"/>
              </a:ext>
            </a:extLst>
          </p:cNvPr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5084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A gated recurrent unit neural network.">
            <a:extLst>
              <a:ext uri="{FF2B5EF4-FFF2-40B4-BE49-F238E27FC236}">
                <a16:creationId xmlns:a16="http://schemas.microsoft.com/office/drawing/2014/main" id="{8AD740BA-B2E0-6A3D-D690-034895641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7"/>
          <a:stretch/>
        </p:blipFill>
        <p:spPr bwMode="auto">
          <a:xfrm>
            <a:off x="2087723" y="1139702"/>
            <a:ext cx="4968552" cy="335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GRU</a:t>
            </a:r>
          </a:p>
        </p:txBody>
      </p:sp>
      <p:sp>
        <p:nvSpPr>
          <p:cNvPr id="9" name="사각형: 둥근 모서리 15">
            <a:extLst>
              <a:ext uri="{FF2B5EF4-FFF2-40B4-BE49-F238E27FC236}">
                <a16:creationId xmlns:a16="http://schemas.microsoft.com/office/drawing/2014/main" id="{99A78D71-029E-8F97-D455-FB8D9B93323E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B93E057-8892-F6F8-0A4E-CB6FE254108E}"/>
              </a:ext>
            </a:extLst>
          </p:cNvPr>
          <p:cNvGrpSpPr/>
          <p:nvPr/>
        </p:nvGrpSpPr>
        <p:grpSpPr>
          <a:xfrm>
            <a:off x="4554000" y="2376000"/>
            <a:ext cx="805899" cy="590957"/>
            <a:chOff x="4554000" y="2376000"/>
            <a:chExt cx="805899" cy="590957"/>
          </a:xfrm>
        </p:grpSpPr>
        <p:pic>
          <p:nvPicPr>
            <p:cNvPr id="15" name="Picture 4" descr="A gated recurrent unit neural network.">
              <a:extLst>
                <a:ext uri="{FF2B5EF4-FFF2-40B4-BE49-F238E27FC236}">
                  <a16:creationId xmlns:a16="http://schemas.microsoft.com/office/drawing/2014/main" id="{9DE33873-79FB-F179-9E69-CA1222EC9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4" t="35335" r="82423" b="56075"/>
            <a:stretch/>
          </p:blipFill>
          <p:spPr bwMode="auto">
            <a:xfrm>
              <a:off x="4554000" y="2376000"/>
              <a:ext cx="720080" cy="358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AA56CC3-6B9D-5BFF-24EC-29502C0323D3}"/>
                </a:ext>
              </a:extLst>
            </p:cNvPr>
            <p:cNvGrpSpPr/>
            <p:nvPr/>
          </p:nvGrpSpPr>
          <p:grpSpPr>
            <a:xfrm>
              <a:off x="4914040" y="2597625"/>
              <a:ext cx="445859" cy="369332"/>
              <a:chOff x="6746400" y="4154332"/>
              <a:chExt cx="445859" cy="369332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AF477CE-7F38-6FA0-0675-E3028167E0BA}"/>
                  </a:ext>
                </a:extLst>
              </p:cNvPr>
              <p:cNvSpPr/>
              <p:nvPr/>
            </p:nvSpPr>
            <p:spPr>
              <a:xfrm>
                <a:off x="6755738" y="4221087"/>
                <a:ext cx="381552" cy="2358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EC3421E-4041-CC90-BA67-6C44B64A72F4}"/>
                  </a:ext>
                </a:extLst>
              </p:cNvPr>
              <p:cNvGrpSpPr/>
              <p:nvPr/>
            </p:nvGrpSpPr>
            <p:grpSpPr>
              <a:xfrm>
                <a:off x="6746400" y="4154332"/>
                <a:ext cx="445859" cy="369332"/>
                <a:chOff x="7173848" y="3860642"/>
                <a:chExt cx="445859" cy="369332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2CED9EC-5FFB-3A7F-7562-978A65B9269F}"/>
                    </a:ext>
                  </a:extLst>
                </p:cNvPr>
                <p:cNvSpPr/>
                <p:nvPr/>
              </p:nvSpPr>
              <p:spPr>
                <a:xfrm>
                  <a:off x="7192543" y="3937271"/>
                  <a:ext cx="364161" cy="216074"/>
                </a:xfrm>
                <a:prstGeom prst="ellipse">
                  <a:avLst/>
                </a:prstGeom>
                <a:solidFill>
                  <a:srgbClr val="F9D1D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53CC96F-E5FE-7D5F-32CF-981407E74C9E}"/>
                    </a:ext>
                  </a:extLst>
                </p:cNvPr>
                <p:cNvSpPr txBox="1"/>
                <p:nvPr/>
              </p:nvSpPr>
              <p:spPr>
                <a:xfrm>
                  <a:off x="7173848" y="3860642"/>
                  <a:ext cx="4458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1-</a:t>
                  </a:r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</p:grpSp>
      <p:pic>
        <p:nvPicPr>
          <p:cNvPr id="27" name="Picture 10">
            <a:extLst>
              <a:ext uri="{FF2B5EF4-FFF2-40B4-BE49-F238E27FC236}">
                <a16:creationId xmlns:a16="http://schemas.microsoft.com/office/drawing/2014/main" id="{0B41FF9C-9FBF-DBA5-73C4-6EB818F40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868144" y="2843673"/>
            <a:ext cx="341886" cy="20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5E8D0C31-B35D-42A0-5CF0-591CE7E020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963164" y="2792194"/>
            <a:ext cx="200221" cy="20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A52F5ED8-6E80-4542-D017-2F6001053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877345" y="2689250"/>
            <a:ext cx="114412" cy="2010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FBEB4E-A071-0302-2E0E-8249EC3CEF0E}"/>
                  </a:ext>
                </a:extLst>
              </p:cNvPr>
              <p:cNvSpPr txBox="1"/>
              <p:nvPr/>
            </p:nvSpPr>
            <p:spPr>
              <a:xfrm>
                <a:off x="5639645" y="2730926"/>
                <a:ext cx="5898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FBEB4E-A071-0302-2E0E-8249EC3CE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45" y="2730926"/>
                <a:ext cx="589812" cy="338554"/>
              </a:xfrm>
              <a:prstGeom prst="rect">
                <a:avLst/>
              </a:prstGeom>
              <a:blipFill>
                <a:blip r:embed="rId7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B1C5E3C3-95FD-7026-D6F6-F9C48FAF964E}"/>
              </a:ext>
            </a:extLst>
          </p:cNvPr>
          <p:cNvSpPr/>
          <p:nvPr/>
        </p:nvSpPr>
        <p:spPr>
          <a:xfrm>
            <a:off x="2000102" y="1022833"/>
            <a:ext cx="5488223" cy="3416185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5EBF69F-C98E-719E-EA2F-2F5C6732D23C}"/>
              </a:ext>
            </a:extLst>
          </p:cNvPr>
          <p:cNvGrpSpPr/>
          <p:nvPr/>
        </p:nvGrpSpPr>
        <p:grpSpPr>
          <a:xfrm>
            <a:off x="1223627" y="1520590"/>
            <a:ext cx="6696744" cy="2892733"/>
            <a:chOff x="1223627" y="1395430"/>
            <a:chExt cx="6696744" cy="28927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F4FF3C2-1CE5-EE26-94AB-6E8AE18E3F5F}"/>
                    </a:ext>
                  </a:extLst>
                </p:cNvPr>
                <p:cNvSpPr txBox="1"/>
                <p:nvPr/>
              </p:nvSpPr>
              <p:spPr>
                <a:xfrm>
                  <a:off x="2169105" y="2201817"/>
                  <a:ext cx="48158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F4FF3C2-1CE5-EE26-94AB-6E8AE18E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9105" y="2201817"/>
                  <a:ext cx="4815840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7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6B828D-B626-21B6-8F8C-32DCBEA58E30}"/>
                    </a:ext>
                  </a:extLst>
                </p:cNvPr>
                <p:cNvSpPr txBox="1"/>
                <p:nvPr/>
              </p:nvSpPr>
              <p:spPr>
                <a:xfrm>
                  <a:off x="1223627" y="1395430"/>
                  <a:ext cx="669674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6B828D-B626-21B6-8F8C-32DCBEA58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3627" y="1395430"/>
                  <a:ext cx="6696744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8D2234-0333-A37E-34FD-0C6CDE055D71}"/>
                    </a:ext>
                  </a:extLst>
                </p:cNvPr>
                <p:cNvSpPr txBox="1"/>
                <p:nvPr/>
              </p:nvSpPr>
              <p:spPr>
                <a:xfrm>
                  <a:off x="2175350" y="2992725"/>
                  <a:ext cx="4815840" cy="4917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𝑡𝑎𝑛h</m:t>
                        </m:r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⨀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8D2234-0333-A37E-34FD-0C6CDE055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350" y="2992725"/>
                  <a:ext cx="4815840" cy="491738"/>
                </a:xfrm>
                <a:prstGeom prst="rect">
                  <a:avLst/>
                </a:prstGeom>
                <a:blipFill>
                  <a:blip r:embed="rId11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419F696-063E-7FB1-CC61-F9CDF2AF177C}"/>
                    </a:ext>
                  </a:extLst>
                </p:cNvPr>
                <p:cNvSpPr txBox="1"/>
                <p:nvPr/>
              </p:nvSpPr>
              <p:spPr>
                <a:xfrm>
                  <a:off x="2175350" y="3826498"/>
                  <a:ext cx="48158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a14:m>
                  <a:r>
                    <a:rPr lang="en-US" altLang="ko-KR" sz="2400" dirty="0">
                      <a:solidFill>
                        <a:schemeClr val="bg1">
                          <a:lumMod val="85000"/>
                        </a:schemeClr>
                      </a:solidFill>
                      <a:ea typeface="나눔스퀘어_ac Bold" panose="020B0600000101010101" pitchFamily="50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𝑡</m:t>
                          </m:r>
                        </m:sub>
                      </m:sSub>
                    </m:oMath>
                  </a14:m>
                  <a:endParaRPr lang="ko-KR" altLang="en-US" sz="24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419F696-063E-7FB1-CC61-F9CDF2AF1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350" y="3826498"/>
                  <a:ext cx="4815840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AF99D4C-6C4F-2F77-D3AC-86E240E8D747}"/>
              </a:ext>
            </a:extLst>
          </p:cNvPr>
          <p:cNvSpPr txBox="1"/>
          <p:nvPr/>
        </p:nvSpPr>
        <p:spPr>
          <a:xfrm>
            <a:off x="971600" y="147600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연산과정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9DEC10-C8A3-FFD5-2C2F-F037E75362AD}"/>
              </a:ext>
            </a:extLst>
          </p:cNvPr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078DCF-D435-A9F0-9262-2275A5677871}"/>
                  </a:ext>
                </a:extLst>
              </p:cNvPr>
              <p:cNvSpPr txBox="1"/>
              <p:nvPr/>
            </p:nvSpPr>
            <p:spPr>
              <a:xfrm>
                <a:off x="712117" y="4831342"/>
                <a:ext cx="7719764" cy="971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𝑧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는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Update Gate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로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Reset gate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와 계산식은 동일하지만 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이후 계산과정에서의 쓰임이 다름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078DCF-D435-A9F0-9262-2275A5677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17" y="4831342"/>
                <a:ext cx="7719764" cy="971292"/>
              </a:xfrm>
              <a:prstGeom prst="rect">
                <a:avLst/>
              </a:prstGeom>
              <a:blipFill>
                <a:blip r:embed="rId13"/>
                <a:stretch>
                  <a:fillRect b="-10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264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A gated recurrent unit neural network.">
            <a:extLst>
              <a:ext uri="{FF2B5EF4-FFF2-40B4-BE49-F238E27FC236}">
                <a16:creationId xmlns:a16="http://schemas.microsoft.com/office/drawing/2014/main" id="{8AD740BA-B2E0-6A3D-D690-034895641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7"/>
          <a:stretch/>
        </p:blipFill>
        <p:spPr bwMode="auto">
          <a:xfrm>
            <a:off x="2087723" y="1139702"/>
            <a:ext cx="4968552" cy="335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GRU</a:t>
            </a:r>
          </a:p>
        </p:txBody>
      </p:sp>
      <p:sp>
        <p:nvSpPr>
          <p:cNvPr id="9" name="사각형: 둥근 모서리 15">
            <a:extLst>
              <a:ext uri="{FF2B5EF4-FFF2-40B4-BE49-F238E27FC236}">
                <a16:creationId xmlns:a16="http://schemas.microsoft.com/office/drawing/2014/main" id="{99A78D71-029E-8F97-D455-FB8D9B93323E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B93E057-8892-F6F8-0A4E-CB6FE254108E}"/>
              </a:ext>
            </a:extLst>
          </p:cNvPr>
          <p:cNvGrpSpPr/>
          <p:nvPr/>
        </p:nvGrpSpPr>
        <p:grpSpPr>
          <a:xfrm>
            <a:off x="4554000" y="2376000"/>
            <a:ext cx="805899" cy="590957"/>
            <a:chOff x="4554000" y="2376000"/>
            <a:chExt cx="805899" cy="590957"/>
          </a:xfrm>
        </p:grpSpPr>
        <p:pic>
          <p:nvPicPr>
            <p:cNvPr id="15" name="Picture 4" descr="A gated recurrent unit neural network.">
              <a:extLst>
                <a:ext uri="{FF2B5EF4-FFF2-40B4-BE49-F238E27FC236}">
                  <a16:creationId xmlns:a16="http://schemas.microsoft.com/office/drawing/2014/main" id="{9DE33873-79FB-F179-9E69-CA1222EC9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4" t="35335" r="82423" b="56075"/>
            <a:stretch/>
          </p:blipFill>
          <p:spPr bwMode="auto">
            <a:xfrm>
              <a:off x="4554000" y="2376000"/>
              <a:ext cx="720080" cy="358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AA56CC3-6B9D-5BFF-24EC-29502C0323D3}"/>
                </a:ext>
              </a:extLst>
            </p:cNvPr>
            <p:cNvGrpSpPr/>
            <p:nvPr/>
          </p:nvGrpSpPr>
          <p:grpSpPr>
            <a:xfrm>
              <a:off x="4914040" y="2597625"/>
              <a:ext cx="445859" cy="369332"/>
              <a:chOff x="6746400" y="4154332"/>
              <a:chExt cx="445859" cy="369332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AF477CE-7F38-6FA0-0675-E3028167E0BA}"/>
                  </a:ext>
                </a:extLst>
              </p:cNvPr>
              <p:cNvSpPr/>
              <p:nvPr/>
            </p:nvSpPr>
            <p:spPr>
              <a:xfrm>
                <a:off x="6755738" y="4221087"/>
                <a:ext cx="381552" cy="2358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EC3421E-4041-CC90-BA67-6C44B64A72F4}"/>
                  </a:ext>
                </a:extLst>
              </p:cNvPr>
              <p:cNvGrpSpPr/>
              <p:nvPr/>
            </p:nvGrpSpPr>
            <p:grpSpPr>
              <a:xfrm>
                <a:off x="6746400" y="4154332"/>
                <a:ext cx="445859" cy="369332"/>
                <a:chOff x="7173848" y="3860642"/>
                <a:chExt cx="445859" cy="369332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2CED9EC-5FFB-3A7F-7562-978A65B9269F}"/>
                    </a:ext>
                  </a:extLst>
                </p:cNvPr>
                <p:cNvSpPr/>
                <p:nvPr/>
              </p:nvSpPr>
              <p:spPr>
                <a:xfrm>
                  <a:off x="7192543" y="3937271"/>
                  <a:ext cx="364161" cy="216074"/>
                </a:xfrm>
                <a:prstGeom prst="ellipse">
                  <a:avLst/>
                </a:prstGeom>
                <a:solidFill>
                  <a:srgbClr val="F9D1D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53CC96F-E5FE-7D5F-32CF-981407E74C9E}"/>
                    </a:ext>
                  </a:extLst>
                </p:cNvPr>
                <p:cNvSpPr txBox="1"/>
                <p:nvPr/>
              </p:nvSpPr>
              <p:spPr>
                <a:xfrm>
                  <a:off x="7173848" y="3860642"/>
                  <a:ext cx="4458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1-</a:t>
                  </a:r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</p:grpSp>
      <p:pic>
        <p:nvPicPr>
          <p:cNvPr id="27" name="Picture 10">
            <a:extLst>
              <a:ext uri="{FF2B5EF4-FFF2-40B4-BE49-F238E27FC236}">
                <a16:creationId xmlns:a16="http://schemas.microsoft.com/office/drawing/2014/main" id="{0B41FF9C-9FBF-DBA5-73C4-6EB818F40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868144" y="2843673"/>
            <a:ext cx="341886" cy="20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5E8D0C31-B35D-42A0-5CF0-591CE7E020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963164" y="2792194"/>
            <a:ext cx="200221" cy="20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A52F5ED8-6E80-4542-D017-2F6001053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877345" y="2689250"/>
            <a:ext cx="114412" cy="2010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FBEB4E-A071-0302-2E0E-8249EC3CEF0E}"/>
                  </a:ext>
                </a:extLst>
              </p:cNvPr>
              <p:cNvSpPr txBox="1"/>
              <p:nvPr/>
            </p:nvSpPr>
            <p:spPr>
              <a:xfrm>
                <a:off x="5639645" y="2730926"/>
                <a:ext cx="5898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FBEB4E-A071-0302-2E0E-8249EC3CE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45" y="2730926"/>
                <a:ext cx="589812" cy="338554"/>
              </a:xfrm>
              <a:prstGeom prst="rect">
                <a:avLst/>
              </a:prstGeom>
              <a:blipFill>
                <a:blip r:embed="rId7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B1C5E3C3-95FD-7026-D6F6-F9C48FAF964E}"/>
              </a:ext>
            </a:extLst>
          </p:cNvPr>
          <p:cNvSpPr/>
          <p:nvPr/>
        </p:nvSpPr>
        <p:spPr>
          <a:xfrm>
            <a:off x="2000102" y="1022833"/>
            <a:ext cx="5488223" cy="3416185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5EBF69F-C98E-719E-EA2F-2F5C6732D23C}"/>
              </a:ext>
            </a:extLst>
          </p:cNvPr>
          <p:cNvGrpSpPr/>
          <p:nvPr/>
        </p:nvGrpSpPr>
        <p:grpSpPr>
          <a:xfrm>
            <a:off x="1223627" y="1520590"/>
            <a:ext cx="6696744" cy="2892733"/>
            <a:chOff x="1223627" y="1395430"/>
            <a:chExt cx="6696744" cy="28927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F4FF3C2-1CE5-EE26-94AB-6E8AE18E3F5F}"/>
                    </a:ext>
                  </a:extLst>
                </p:cNvPr>
                <p:cNvSpPr txBox="1"/>
                <p:nvPr/>
              </p:nvSpPr>
              <p:spPr>
                <a:xfrm>
                  <a:off x="2169105" y="2201817"/>
                  <a:ext cx="48158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F4FF3C2-1CE5-EE26-94AB-6E8AE18E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9105" y="2201817"/>
                  <a:ext cx="4815840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7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6B828D-B626-21B6-8F8C-32DCBEA58E30}"/>
                    </a:ext>
                  </a:extLst>
                </p:cNvPr>
                <p:cNvSpPr txBox="1"/>
                <p:nvPr/>
              </p:nvSpPr>
              <p:spPr>
                <a:xfrm>
                  <a:off x="1223627" y="1395430"/>
                  <a:ext cx="669674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6B828D-B626-21B6-8F8C-32DCBEA58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3627" y="1395430"/>
                  <a:ext cx="6696744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8D2234-0333-A37E-34FD-0C6CDE055D71}"/>
                    </a:ext>
                  </a:extLst>
                </p:cNvPr>
                <p:cNvSpPr txBox="1"/>
                <p:nvPr/>
              </p:nvSpPr>
              <p:spPr>
                <a:xfrm>
                  <a:off x="2175350" y="2992725"/>
                  <a:ext cx="4815840" cy="4917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𝑡𝑎𝑛h</m:t>
                        </m:r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⨀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8D2234-0333-A37E-34FD-0C6CDE055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350" y="2992725"/>
                  <a:ext cx="4815840" cy="491738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419F696-063E-7FB1-CC61-F9CDF2AF177C}"/>
                    </a:ext>
                  </a:extLst>
                </p:cNvPr>
                <p:cNvSpPr txBox="1"/>
                <p:nvPr/>
              </p:nvSpPr>
              <p:spPr>
                <a:xfrm>
                  <a:off x="2175350" y="3826498"/>
                  <a:ext cx="48158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a14:m>
                  <a:r>
                    <a:rPr lang="en-US" altLang="ko-KR" sz="2400" dirty="0">
                      <a:solidFill>
                        <a:schemeClr val="bg1">
                          <a:lumMod val="85000"/>
                        </a:schemeClr>
                      </a:solidFill>
                      <a:ea typeface="나눔스퀘어_ac Bold" panose="020B0600000101010101" pitchFamily="50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𝑡</m:t>
                          </m:r>
                        </m:sub>
                      </m:sSub>
                    </m:oMath>
                  </a14:m>
                  <a:endParaRPr lang="ko-KR" altLang="en-US" sz="24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419F696-063E-7FB1-CC61-F9CDF2AF1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350" y="3826498"/>
                  <a:ext cx="4815840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AF99D4C-6C4F-2F77-D3AC-86E240E8D747}"/>
              </a:ext>
            </a:extLst>
          </p:cNvPr>
          <p:cNvSpPr txBox="1"/>
          <p:nvPr/>
        </p:nvSpPr>
        <p:spPr>
          <a:xfrm>
            <a:off x="971600" y="147600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연산과정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9DEC10-C8A3-FFD5-2C2F-F037E75362AD}"/>
              </a:ext>
            </a:extLst>
          </p:cNvPr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C8E592-35AB-8C26-5CDB-C6F0F6B758E5}"/>
                  </a:ext>
                </a:extLst>
              </p:cNvPr>
              <p:cNvSpPr txBox="1"/>
              <p:nvPr/>
            </p:nvSpPr>
            <p:spPr>
              <a:xfrm>
                <a:off x="712117" y="4831342"/>
                <a:ext cx="7719764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</m:t>
                    </m:r>
                  </m:oMath>
                </a14:m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</m:t>
                    </m:r>
                  </m:oMath>
                </a14:m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이전 시점의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Hidden State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와 곱하여 </a:t>
                </a:r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이전 정보의 반영 비율을 정하고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tanh 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함수로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(-1,1)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의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값을 반환</a:t>
                </a:r>
                <a:endPara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C8E592-35AB-8C26-5CDB-C6F0F6B75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17" y="4831342"/>
                <a:ext cx="7719764" cy="883383"/>
              </a:xfrm>
              <a:prstGeom prst="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152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A gated recurrent unit neural network.">
            <a:extLst>
              <a:ext uri="{FF2B5EF4-FFF2-40B4-BE49-F238E27FC236}">
                <a16:creationId xmlns:a16="http://schemas.microsoft.com/office/drawing/2014/main" id="{8AD740BA-B2E0-6A3D-D690-034895641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7"/>
          <a:stretch/>
        </p:blipFill>
        <p:spPr bwMode="auto">
          <a:xfrm>
            <a:off x="2087723" y="1139702"/>
            <a:ext cx="4968552" cy="335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GRU</a:t>
            </a:r>
          </a:p>
        </p:txBody>
      </p:sp>
      <p:sp>
        <p:nvSpPr>
          <p:cNvPr id="9" name="사각형: 둥근 모서리 15">
            <a:extLst>
              <a:ext uri="{FF2B5EF4-FFF2-40B4-BE49-F238E27FC236}">
                <a16:creationId xmlns:a16="http://schemas.microsoft.com/office/drawing/2014/main" id="{99A78D71-029E-8F97-D455-FB8D9B93323E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B93E057-8892-F6F8-0A4E-CB6FE254108E}"/>
              </a:ext>
            </a:extLst>
          </p:cNvPr>
          <p:cNvGrpSpPr/>
          <p:nvPr/>
        </p:nvGrpSpPr>
        <p:grpSpPr>
          <a:xfrm>
            <a:off x="4554000" y="2376000"/>
            <a:ext cx="805899" cy="590957"/>
            <a:chOff x="4554000" y="2376000"/>
            <a:chExt cx="805899" cy="590957"/>
          </a:xfrm>
        </p:grpSpPr>
        <p:pic>
          <p:nvPicPr>
            <p:cNvPr id="15" name="Picture 4" descr="A gated recurrent unit neural network.">
              <a:extLst>
                <a:ext uri="{FF2B5EF4-FFF2-40B4-BE49-F238E27FC236}">
                  <a16:creationId xmlns:a16="http://schemas.microsoft.com/office/drawing/2014/main" id="{9DE33873-79FB-F179-9E69-CA1222EC9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4" t="35335" r="82423" b="56075"/>
            <a:stretch/>
          </p:blipFill>
          <p:spPr bwMode="auto">
            <a:xfrm>
              <a:off x="4554000" y="2376000"/>
              <a:ext cx="720080" cy="358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AA56CC3-6B9D-5BFF-24EC-29502C0323D3}"/>
                </a:ext>
              </a:extLst>
            </p:cNvPr>
            <p:cNvGrpSpPr/>
            <p:nvPr/>
          </p:nvGrpSpPr>
          <p:grpSpPr>
            <a:xfrm>
              <a:off x="4914040" y="2597625"/>
              <a:ext cx="445859" cy="369332"/>
              <a:chOff x="6746400" y="4154332"/>
              <a:chExt cx="445859" cy="369332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AF477CE-7F38-6FA0-0675-E3028167E0BA}"/>
                  </a:ext>
                </a:extLst>
              </p:cNvPr>
              <p:cNvSpPr/>
              <p:nvPr/>
            </p:nvSpPr>
            <p:spPr>
              <a:xfrm>
                <a:off x="6755738" y="4221087"/>
                <a:ext cx="381552" cy="2358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EC3421E-4041-CC90-BA67-6C44B64A72F4}"/>
                  </a:ext>
                </a:extLst>
              </p:cNvPr>
              <p:cNvGrpSpPr/>
              <p:nvPr/>
            </p:nvGrpSpPr>
            <p:grpSpPr>
              <a:xfrm>
                <a:off x="6746400" y="4154332"/>
                <a:ext cx="445859" cy="369332"/>
                <a:chOff x="7173848" y="3860642"/>
                <a:chExt cx="445859" cy="369332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2CED9EC-5FFB-3A7F-7562-978A65B9269F}"/>
                    </a:ext>
                  </a:extLst>
                </p:cNvPr>
                <p:cNvSpPr/>
                <p:nvPr/>
              </p:nvSpPr>
              <p:spPr>
                <a:xfrm>
                  <a:off x="7192543" y="3937271"/>
                  <a:ext cx="364161" cy="216074"/>
                </a:xfrm>
                <a:prstGeom prst="ellipse">
                  <a:avLst/>
                </a:prstGeom>
                <a:solidFill>
                  <a:srgbClr val="F9D1D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53CC96F-E5FE-7D5F-32CF-981407E74C9E}"/>
                    </a:ext>
                  </a:extLst>
                </p:cNvPr>
                <p:cNvSpPr txBox="1"/>
                <p:nvPr/>
              </p:nvSpPr>
              <p:spPr>
                <a:xfrm>
                  <a:off x="7173848" y="3860642"/>
                  <a:ext cx="4458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1-</a:t>
                  </a:r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p:grpSp>
        </p:grpSp>
      </p:grpSp>
      <p:pic>
        <p:nvPicPr>
          <p:cNvPr id="27" name="Picture 10">
            <a:extLst>
              <a:ext uri="{FF2B5EF4-FFF2-40B4-BE49-F238E27FC236}">
                <a16:creationId xmlns:a16="http://schemas.microsoft.com/office/drawing/2014/main" id="{0B41FF9C-9FBF-DBA5-73C4-6EB818F40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868144" y="2843673"/>
            <a:ext cx="341886" cy="20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5E8D0C31-B35D-42A0-5CF0-591CE7E020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963164" y="2792194"/>
            <a:ext cx="200221" cy="20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A52F5ED8-6E80-4542-D017-2F6001053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t="36046" r="80487" b="55899"/>
          <a:stretch/>
        </p:blipFill>
        <p:spPr bwMode="auto">
          <a:xfrm>
            <a:off x="5877345" y="2689250"/>
            <a:ext cx="114412" cy="2010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FBEB4E-A071-0302-2E0E-8249EC3CEF0E}"/>
                  </a:ext>
                </a:extLst>
              </p:cNvPr>
              <p:cNvSpPr txBox="1"/>
              <p:nvPr/>
            </p:nvSpPr>
            <p:spPr>
              <a:xfrm>
                <a:off x="5639645" y="2730926"/>
                <a:ext cx="5898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FBEB4E-A071-0302-2E0E-8249EC3CE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45" y="2730926"/>
                <a:ext cx="589812" cy="338554"/>
              </a:xfrm>
              <a:prstGeom prst="rect">
                <a:avLst/>
              </a:prstGeom>
              <a:blipFill>
                <a:blip r:embed="rId7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B1C5E3C3-95FD-7026-D6F6-F9C48FAF964E}"/>
              </a:ext>
            </a:extLst>
          </p:cNvPr>
          <p:cNvSpPr/>
          <p:nvPr/>
        </p:nvSpPr>
        <p:spPr>
          <a:xfrm>
            <a:off x="2000102" y="1022833"/>
            <a:ext cx="5488223" cy="3416185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99D4C-6C4F-2F77-D3AC-86E240E8D747}"/>
              </a:ext>
            </a:extLst>
          </p:cNvPr>
          <p:cNvSpPr txBox="1"/>
          <p:nvPr/>
        </p:nvSpPr>
        <p:spPr>
          <a:xfrm>
            <a:off x="971600" y="147600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연산과정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9DEC10-C8A3-FFD5-2C2F-F037E75362AD}"/>
              </a:ext>
            </a:extLst>
          </p:cNvPr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882EB2-60B8-9F8F-BEA4-2E3DCD2A6F7C}"/>
              </a:ext>
            </a:extLst>
          </p:cNvPr>
          <p:cNvGrpSpPr/>
          <p:nvPr/>
        </p:nvGrpSpPr>
        <p:grpSpPr>
          <a:xfrm>
            <a:off x="1223627" y="1520590"/>
            <a:ext cx="6696744" cy="2892733"/>
            <a:chOff x="1223627" y="1395430"/>
            <a:chExt cx="6696744" cy="28927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E768005-6ADE-6DB0-319B-94C22B30EBEE}"/>
                    </a:ext>
                  </a:extLst>
                </p:cNvPr>
                <p:cNvSpPr txBox="1"/>
                <p:nvPr/>
              </p:nvSpPr>
              <p:spPr>
                <a:xfrm>
                  <a:off x="2169105" y="2201817"/>
                  <a:ext cx="48158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F4FF3C2-1CE5-EE26-94AB-6E8AE18E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9105" y="2201817"/>
                  <a:ext cx="4815840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7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DF7DBC3-B473-EE43-6249-CB73540794A4}"/>
                    </a:ext>
                  </a:extLst>
                </p:cNvPr>
                <p:cNvSpPr txBox="1"/>
                <p:nvPr/>
              </p:nvSpPr>
              <p:spPr>
                <a:xfrm>
                  <a:off x="1223627" y="1395430"/>
                  <a:ext cx="669674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6B828D-B626-21B6-8F8C-32DCBEA58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3627" y="1395430"/>
                  <a:ext cx="6696744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3995FCA-DC69-2B12-3A1A-4B1C36E34764}"/>
                    </a:ext>
                  </a:extLst>
                </p:cNvPr>
                <p:cNvSpPr txBox="1"/>
                <p:nvPr/>
              </p:nvSpPr>
              <p:spPr>
                <a:xfrm>
                  <a:off x="2175350" y="2992725"/>
                  <a:ext cx="4815840" cy="4917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4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𝑡𝑎𝑛h</m:t>
                        </m:r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⨀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ko-KR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bg1">
                        <a:lumMod val="8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8D2234-0333-A37E-34FD-0C6CDE055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350" y="2992725"/>
                  <a:ext cx="4815840" cy="491738"/>
                </a:xfrm>
                <a:prstGeom prst="rect">
                  <a:avLst/>
                </a:prstGeom>
                <a:blipFill>
                  <a:blip r:embed="rId11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8BC76A5-7D4D-99E2-57DC-CD35D759574A}"/>
                    </a:ext>
                  </a:extLst>
                </p:cNvPr>
                <p:cNvSpPr txBox="1"/>
                <p:nvPr/>
              </p:nvSpPr>
              <p:spPr>
                <a:xfrm>
                  <a:off x="2175350" y="3826498"/>
                  <a:ext cx="481584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a14:m>
                  <a:r>
                    <a:rPr lang="en-US" altLang="ko-KR" sz="2400" dirty="0">
                      <a:solidFill>
                        <a:schemeClr val="tx1"/>
                      </a:solidFill>
                      <a:ea typeface="나눔스퀘어_ac Bold" panose="020B0600000101010101" pitchFamily="50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𝑡</m:t>
                          </m:r>
                        </m:sub>
                      </m:sSub>
                    </m:oMath>
                  </a14:m>
                  <a:endParaRPr lang="ko-KR" altLang="en-US" sz="2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419F696-063E-7FB1-CC61-F9CDF2AF1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350" y="3826498"/>
                  <a:ext cx="4815840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97B6D8A-531F-DC0E-9C28-78CF35E7383E}"/>
                  </a:ext>
                </a:extLst>
              </p:cNvPr>
              <p:cNvSpPr txBox="1"/>
              <p:nvPr/>
            </p:nvSpPr>
            <p:spPr>
              <a:xfrm>
                <a:off x="712117" y="4831342"/>
                <a:ext cx="7719764" cy="971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𝑧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000" b="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</a:t>
                </a:r>
                <a:r>
                  <a:rPr lang="ko-KR" altLang="en-US" sz="2000" b="0" i="1" dirty="0">
                    <a:latin typeface="Cambria Math" panose="02040503050406030204" pitchFamily="18" charset="0"/>
                    <a:ea typeface="나눔스퀘어_ac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에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𝑔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에 각각 곱하여 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현재 시점의 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Hidden State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계산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97B6D8A-531F-DC0E-9C28-78CF35E73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17" y="4831342"/>
                <a:ext cx="7719764" cy="971292"/>
              </a:xfrm>
              <a:prstGeom prst="rect">
                <a:avLst/>
              </a:prstGeom>
              <a:blipFill>
                <a:blip r:embed="rId13"/>
                <a:stretch>
                  <a:fillRect b="-10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6442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67136" y="3358181"/>
            <a:ext cx="5904656" cy="10772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1760240" y="3201270"/>
            <a:ext cx="5908104" cy="98665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1272" y="1047909"/>
            <a:ext cx="3456384" cy="201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spc="300" dirty="0">
                <a:solidFill>
                  <a:srgbClr val="28517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kumimoji="0" lang="ko-KR" altLang="en-US" sz="7200" b="1" i="0" u="none" strike="noStrike" kern="1200" cap="none" spc="300" normalizeH="0" baseline="0" noProof="0" dirty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3688" y="3140968"/>
            <a:ext cx="5904656" cy="105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600" b="1" spc="3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RNN </a:t>
            </a:r>
            <a:r>
              <a:rPr lang="ko-KR" altLang="en-US" sz="3600" b="1" spc="3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모델의 응용</a:t>
            </a:r>
            <a:endParaRPr kumimoji="0" lang="en-US" altLang="ko-KR" sz="36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7674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Encoder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Decoder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 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모델의 응용</a:t>
            </a:r>
          </a:p>
        </p:txBody>
      </p:sp>
      <p:sp>
        <p:nvSpPr>
          <p:cNvPr id="11" name="사각형: 둥근 모서리 20">
            <a:extLst>
              <a:ext uri="{FF2B5EF4-FFF2-40B4-BE49-F238E27FC236}">
                <a16:creationId xmlns:a16="http://schemas.microsoft.com/office/drawing/2014/main" id="{A0051CD4-10B1-76D6-0AF6-D350025C9E45}"/>
              </a:ext>
            </a:extLst>
          </p:cNvPr>
          <p:cNvSpPr/>
          <p:nvPr/>
        </p:nvSpPr>
        <p:spPr>
          <a:xfrm>
            <a:off x="1004534" y="4497386"/>
            <a:ext cx="3236166" cy="144016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72AFF-5F27-6651-7C5D-A07A3EE917D0}"/>
              </a:ext>
            </a:extLst>
          </p:cNvPr>
          <p:cNvSpPr txBox="1"/>
          <p:nvPr/>
        </p:nvSpPr>
        <p:spPr>
          <a:xfrm>
            <a:off x="1836075" y="4259107"/>
            <a:ext cx="146249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B0F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Encoder</a:t>
            </a:r>
            <a:endParaRPr lang="ko-KR" altLang="en-US" sz="2000" dirty="0">
              <a:solidFill>
                <a:srgbClr val="00B0F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9E2F7F-242A-A1AD-380E-DEA4AF18A1B5}"/>
              </a:ext>
            </a:extLst>
          </p:cNvPr>
          <p:cNvSpPr txBox="1"/>
          <p:nvPr/>
        </p:nvSpPr>
        <p:spPr>
          <a:xfrm>
            <a:off x="827584" y="4735665"/>
            <a:ext cx="3384375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압축하여 </a:t>
            </a:r>
            <a:r>
              <a:rPr lang="ko-KR" altLang="en-US" sz="2000" dirty="0">
                <a:solidFill>
                  <a:srgbClr val="0036A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변환</a:t>
            </a:r>
            <a:endParaRPr lang="en-US" altLang="ko-KR" sz="2000" dirty="0">
              <a:solidFill>
                <a:srgbClr val="0036A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사각형: 둥근 모서리 20">
            <a:extLst>
              <a:ext uri="{FF2B5EF4-FFF2-40B4-BE49-F238E27FC236}">
                <a16:creationId xmlns:a16="http://schemas.microsoft.com/office/drawing/2014/main" id="{CFBA997E-1307-5143-959C-05C6D333DCCA}"/>
              </a:ext>
            </a:extLst>
          </p:cNvPr>
          <p:cNvSpPr/>
          <p:nvPr/>
        </p:nvSpPr>
        <p:spPr>
          <a:xfrm>
            <a:off x="4982535" y="4509120"/>
            <a:ext cx="3236166" cy="144016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B6510C-1B3E-40B2-F7BE-AEA53CFED089}"/>
              </a:ext>
            </a:extLst>
          </p:cNvPr>
          <p:cNvSpPr txBox="1"/>
          <p:nvPr/>
        </p:nvSpPr>
        <p:spPr>
          <a:xfrm>
            <a:off x="5944105" y="4267866"/>
            <a:ext cx="12883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Decoder</a:t>
            </a:r>
            <a:endParaRPr lang="ko-KR" altLang="en-US" sz="2000" dirty="0">
              <a:solidFill>
                <a:srgbClr val="FFC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BF970F-13BE-1C7C-A6DA-31BA509EEDC3}"/>
              </a:ext>
            </a:extLst>
          </p:cNvPr>
          <p:cNvSpPr txBox="1"/>
          <p:nvPr/>
        </p:nvSpPr>
        <p:spPr>
          <a:xfrm>
            <a:off x="4932041" y="4736320"/>
            <a:ext cx="3384375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압축된 데이터를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같은 크기로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복원</a:t>
            </a:r>
            <a:endParaRPr lang="en-US" altLang="ko-KR" sz="20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5" name="그림 24" descr="도표, 라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AF0496DD-B7A2-CF82-52AB-D2A17B443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52" y="1722698"/>
            <a:ext cx="7272096" cy="242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83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676" y="204978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자연어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360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자연어의 특징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52FA604-5F68-FCD9-F1A4-CA9D6FA727D5}"/>
              </a:ext>
            </a:extLst>
          </p:cNvPr>
          <p:cNvSpPr/>
          <p:nvPr/>
        </p:nvSpPr>
        <p:spPr>
          <a:xfrm>
            <a:off x="866034" y="3454472"/>
            <a:ext cx="7450382" cy="28548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550B63-3D44-AE07-9C07-A9219AF1C7DF}"/>
              </a:ext>
            </a:extLst>
          </p:cNvPr>
          <p:cNvSpPr txBox="1"/>
          <p:nvPr/>
        </p:nvSpPr>
        <p:spPr>
          <a:xfrm>
            <a:off x="1257582" y="3269806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BA9230-111E-D6B2-6269-9831E0F76C90}"/>
                  </a:ext>
                </a:extLst>
              </p:cNvPr>
              <p:cNvSpPr txBox="1"/>
              <p:nvPr/>
            </p:nvSpPr>
            <p:spPr>
              <a:xfrm>
                <a:off x="963628" y="3806741"/>
                <a:ext cx="7314338" cy="1015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“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마감 시간이 끝나기 전에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과제를 끝냈다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.”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“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과제가 끝나기 전에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마감 시간이 끝났다</a:t>
                </a:r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.”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BA9230-111E-D6B2-6269-9831E0F76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628" y="3806741"/>
                <a:ext cx="7314338" cy="1015663"/>
              </a:xfrm>
              <a:prstGeom prst="rect">
                <a:avLst/>
              </a:prstGeom>
              <a:blipFill>
                <a:blip r:embed="rId3"/>
                <a:stretch>
                  <a:fillRect t="-2395" b="-10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3CD47A0-D356-A162-5256-37F28F5CE038}"/>
              </a:ext>
            </a:extLst>
          </p:cNvPr>
          <p:cNvSpPr txBox="1"/>
          <p:nvPr/>
        </p:nvSpPr>
        <p:spPr>
          <a:xfrm>
            <a:off x="1115616" y="5223629"/>
            <a:ext cx="7314338" cy="509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순서를 바꿈으로써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의미가 크게 달라짐</a:t>
            </a:r>
            <a:endParaRPr lang="en-US" altLang="ko-KR" sz="20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4" name="그룹 1007">
            <a:extLst>
              <a:ext uri="{FF2B5EF4-FFF2-40B4-BE49-F238E27FC236}">
                <a16:creationId xmlns:a16="http://schemas.microsoft.com/office/drawing/2014/main" id="{274D1A2D-D6E4-C55F-1431-863BADD629BC}"/>
              </a:ext>
            </a:extLst>
          </p:cNvPr>
          <p:cNvGrpSpPr/>
          <p:nvPr/>
        </p:nvGrpSpPr>
        <p:grpSpPr>
          <a:xfrm>
            <a:off x="2480586" y="5238429"/>
            <a:ext cx="263397" cy="422819"/>
            <a:chOff x="7598223" y="5172736"/>
            <a:chExt cx="1292712" cy="2216187"/>
          </a:xfrm>
        </p:grpSpPr>
        <p:pic>
          <p:nvPicPr>
            <p:cNvPr id="15" name="Object 20">
              <a:extLst>
                <a:ext uri="{FF2B5EF4-FFF2-40B4-BE49-F238E27FC236}">
                  <a16:creationId xmlns:a16="http://schemas.microsoft.com/office/drawing/2014/main" id="{1E2626AC-1779-91BB-DA7E-48D91FB3F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sp>
        <p:nvSpPr>
          <p:cNvPr id="12" name="사각형: 둥근 모서리 8">
            <a:extLst>
              <a:ext uri="{FF2B5EF4-FFF2-40B4-BE49-F238E27FC236}">
                <a16:creationId xmlns:a16="http://schemas.microsoft.com/office/drawing/2014/main" id="{7F030EA8-D181-9C4E-99B0-BD748F66018C}"/>
              </a:ext>
            </a:extLst>
          </p:cNvPr>
          <p:cNvSpPr/>
          <p:nvPr/>
        </p:nvSpPr>
        <p:spPr>
          <a:xfrm>
            <a:off x="850434" y="1900863"/>
            <a:ext cx="7452828" cy="1091231"/>
          </a:xfrm>
          <a:prstGeom prst="round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81C847-8146-A20D-19C8-4094A4191D48}"/>
              </a:ext>
            </a:extLst>
          </p:cNvPr>
          <p:cNvSpPr txBox="1"/>
          <p:nvPr/>
        </p:nvSpPr>
        <p:spPr>
          <a:xfrm>
            <a:off x="1257582" y="1700808"/>
            <a:ext cx="85137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순차성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DB1148-9B34-B47D-A697-D55B8F897A0B}"/>
              </a:ext>
            </a:extLst>
          </p:cNvPr>
          <p:cNvSpPr txBox="1"/>
          <p:nvPr/>
        </p:nvSpPr>
        <p:spPr>
          <a:xfrm>
            <a:off x="1002078" y="2141506"/>
            <a:ext cx="7314338" cy="5096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순차적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(Sequential)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순서가 달라지는 경우 의미가 손상됨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157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8;p6">
            <a:extLst>
              <a:ext uri="{FF2B5EF4-FFF2-40B4-BE49-F238E27FC236}">
                <a16:creationId xmlns:a16="http://schemas.microsoft.com/office/drawing/2014/main" id="{EA2A69A4-BE57-45DB-C0A9-4CFD3063BE38}"/>
              </a:ext>
            </a:extLst>
          </p:cNvPr>
          <p:cNvSpPr/>
          <p:nvPr/>
        </p:nvSpPr>
        <p:spPr>
          <a:xfrm>
            <a:off x="467544" y="4869160"/>
            <a:ext cx="8208912" cy="110513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Encoder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Decoder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 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모델의 응용</a:t>
            </a:r>
          </a:p>
        </p:txBody>
      </p:sp>
      <p:pic>
        <p:nvPicPr>
          <p:cNvPr id="25" name="그림 24" descr="도표, 라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AF0496DD-B7A2-CF82-52AB-D2A17B443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52" y="1722698"/>
            <a:ext cx="7272096" cy="2426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7860A0-6E51-E152-C22D-2561D54EF4BF}"/>
              </a:ext>
            </a:extLst>
          </p:cNvPr>
          <p:cNvSpPr txBox="1"/>
          <p:nvPr/>
        </p:nvSpPr>
        <p:spPr>
          <a:xfrm>
            <a:off x="712117" y="4905980"/>
            <a:ext cx="771976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Encoder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Decoder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각각에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서로 다른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RNN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계열 모델을 적용한 형태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CCA8A9-0BDC-6E4E-6B67-F7606A094701}"/>
              </a:ext>
            </a:extLst>
          </p:cNvPr>
          <p:cNvSpPr txBox="1"/>
          <p:nvPr/>
        </p:nvSpPr>
        <p:spPr>
          <a:xfrm>
            <a:off x="1763688" y="4185251"/>
            <a:ext cx="115212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</a:t>
            </a:r>
            <a:endParaRPr lang="ko-KR" altLang="en-US" dirty="0">
              <a:solidFill>
                <a:srgbClr val="00206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627EC5-5732-A0ED-3AD1-88FA72BDC87A}"/>
              </a:ext>
            </a:extLst>
          </p:cNvPr>
          <p:cNvSpPr txBox="1"/>
          <p:nvPr/>
        </p:nvSpPr>
        <p:spPr>
          <a:xfrm>
            <a:off x="6012160" y="4185251"/>
            <a:ext cx="115212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</a:t>
            </a:r>
            <a:endParaRPr lang="ko-KR" altLang="en-US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7B01695-C929-C4CB-BC5E-9A0AA18CDCFE}"/>
              </a:ext>
            </a:extLst>
          </p:cNvPr>
          <p:cNvCxnSpPr>
            <a:cxnSpLocks/>
          </p:cNvCxnSpPr>
          <p:nvPr/>
        </p:nvCxnSpPr>
        <p:spPr>
          <a:xfrm flipV="1">
            <a:off x="2339752" y="4005064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D7AC88-4010-A3D8-030F-49CCC0CF5AC2}"/>
              </a:ext>
            </a:extLst>
          </p:cNvPr>
          <p:cNvCxnSpPr>
            <a:cxnSpLocks/>
          </p:cNvCxnSpPr>
          <p:nvPr/>
        </p:nvCxnSpPr>
        <p:spPr>
          <a:xfrm flipV="1">
            <a:off x="6577591" y="4005064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C62DD3A-06F0-1C30-72CB-A59D50245A18}"/>
              </a:ext>
            </a:extLst>
          </p:cNvPr>
          <p:cNvSpPr txBox="1"/>
          <p:nvPr/>
        </p:nvSpPr>
        <p:spPr>
          <a:xfrm>
            <a:off x="683568" y="4653136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Seq2Seq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7634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FF161C5E-E4AC-9906-8F18-16DBEE4A6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57" y="1688108"/>
            <a:ext cx="6727487" cy="250751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 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모델의 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A2FD0D-BF41-348B-2CD9-6A56AD0114EC}"/>
              </a:ext>
            </a:extLst>
          </p:cNvPr>
          <p:cNvSpPr txBox="1"/>
          <p:nvPr/>
        </p:nvSpPr>
        <p:spPr>
          <a:xfrm>
            <a:off x="712117" y="4833972"/>
            <a:ext cx="771976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입력과 출력의 길이가 달라도 된다는 장점 덕분에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챗봇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번역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 요약 등의 과제에서 활용됨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사각형: 둥근 모서리 15">
            <a:extLst>
              <a:ext uri="{FF2B5EF4-FFF2-40B4-BE49-F238E27FC236}">
                <a16:creationId xmlns:a16="http://schemas.microsoft.com/office/drawing/2014/main" id="{AACC2A35-F604-9BCF-33B1-179D1CF3A992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6D59D-6CB0-535D-2061-8794714455BC}"/>
              </a:ext>
            </a:extLst>
          </p:cNvPr>
          <p:cNvSpPr txBox="1"/>
          <p:nvPr/>
        </p:nvSpPr>
        <p:spPr>
          <a:xfrm>
            <a:off x="971600" y="147600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Seq2Seq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01E6F-A146-8DCA-9281-459B94D4D022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Encoder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11610028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FF161C5E-E4AC-9906-8F18-16DBEE4A6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57" y="1687739"/>
            <a:ext cx="6727487" cy="2507519"/>
          </a:xfrm>
          <a:prstGeom prst="rect">
            <a:avLst/>
          </a:prstGeom>
        </p:spPr>
      </p:pic>
      <p:sp>
        <p:nvSpPr>
          <p:cNvPr id="16" name="Google Shape;138;p6">
            <a:extLst>
              <a:ext uri="{FF2B5EF4-FFF2-40B4-BE49-F238E27FC236}">
                <a16:creationId xmlns:a16="http://schemas.microsoft.com/office/drawing/2014/main" id="{0C61A4D1-4F61-4BE7-9893-1C84239BBE9C}"/>
              </a:ext>
            </a:extLst>
          </p:cNvPr>
          <p:cNvSpPr/>
          <p:nvPr/>
        </p:nvSpPr>
        <p:spPr>
          <a:xfrm>
            <a:off x="467544" y="4869160"/>
            <a:ext cx="8208912" cy="110513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 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모델의 응용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6D59D-6CB0-535D-2061-8794714455BC}"/>
              </a:ext>
            </a:extLst>
          </p:cNvPr>
          <p:cNvSpPr txBox="1"/>
          <p:nvPr/>
        </p:nvSpPr>
        <p:spPr>
          <a:xfrm>
            <a:off x="971600" y="147600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Seq2Seq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01E6F-A146-8DCA-9281-459B94D4D022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Encoder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Decoder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EE493E-91CC-BE72-4C2F-551B823FCA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29239" y="2047779"/>
            <a:ext cx="2461341" cy="2461341"/>
          </a:xfrm>
          <a:prstGeom prst="ellipse">
            <a:avLst/>
          </a:prstGeom>
        </p:spPr>
      </p:pic>
      <p:pic>
        <p:nvPicPr>
          <p:cNvPr id="12" name="그림 11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5E9E3DD5-B9DA-1969-A880-442926371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7" t="48075" r="42007" b="40870"/>
          <a:stretch/>
        </p:blipFill>
        <p:spPr>
          <a:xfrm>
            <a:off x="3923928" y="2827106"/>
            <a:ext cx="1493027" cy="3993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620AF7-57B7-2016-1D70-49209B8D54D3}"/>
              </a:ext>
            </a:extLst>
          </p:cNvPr>
          <p:cNvSpPr txBox="1"/>
          <p:nvPr/>
        </p:nvSpPr>
        <p:spPr>
          <a:xfrm>
            <a:off x="683568" y="4653136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Context Vector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F9B1D4-D866-5B4A-3183-FEF1C3B72282}"/>
              </a:ext>
            </a:extLst>
          </p:cNvPr>
          <p:cNvSpPr txBox="1"/>
          <p:nvPr/>
        </p:nvSpPr>
        <p:spPr>
          <a:xfrm>
            <a:off x="1223628" y="4941168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문장을 하나의 벡터로 압축시킨 형태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Encoder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출력이자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동시에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Decoder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입력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3465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 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모델의 응용</a:t>
            </a:r>
          </a:p>
        </p:txBody>
      </p:sp>
      <p:pic>
        <p:nvPicPr>
          <p:cNvPr id="25" name="그림 24" descr="도표, 라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AF0496DD-B7A2-CF82-52AB-D2A17B443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52" y="1733331"/>
            <a:ext cx="7272096" cy="2426382"/>
          </a:xfrm>
          <a:prstGeom prst="rect">
            <a:avLst/>
          </a:prstGeom>
        </p:spPr>
      </p:pic>
      <p:sp>
        <p:nvSpPr>
          <p:cNvPr id="2" name="사각형: 둥근 모서리 15">
            <a:extLst>
              <a:ext uri="{FF2B5EF4-FFF2-40B4-BE49-F238E27FC236}">
                <a16:creationId xmlns:a16="http://schemas.microsoft.com/office/drawing/2014/main" id="{2B4C6C18-CB45-5711-3250-389B677D4D7C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도표, 라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1CBF5C84-3944-55A0-0616-92ECDEAE55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7" t="86377" r="34272" b="5935"/>
          <a:stretch/>
        </p:blipFill>
        <p:spPr>
          <a:xfrm>
            <a:off x="5107955" y="3789040"/>
            <a:ext cx="715247" cy="264696"/>
          </a:xfrm>
          <a:prstGeom prst="rect">
            <a:avLst/>
          </a:prstGeom>
        </p:spPr>
      </p:pic>
      <p:pic>
        <p:nvPicPr>
          <p:cNvPr id="10" name="그림 9" descr="도표, 라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F695C795-6C9C-3DD4-B9C4-CB0EF246A2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93" t="7528" r="5008" b="86853"/>
          <a:stretch/>
        </p:blipFill>
        <p:spPr>
          <a:xfrm>
            <a:off x="7396017" y="1852139"/>
            <a:ext cx="540852" cy="2028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90F860-2050-5D5E-D540-168F4DFBEB0C}"/>
              </a:ext>
            </a:extLst>
          </p:cNvPr>
          <p:cNvSpPr txBox="1"/>
          <p:nvPr/>
        </p:nvSpPr>
        <p:spPr>
          <a:xfrm>
            <a:off x="718914" y="4859000"/>
            <a:ext cx="7719764" cy="929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Context Vector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입력으로 이후에는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 시점의 출력을 입력으로 사용하여 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 시점마다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단어 출력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C6CA83-9EB9-67DF-584F-17F7405CCD00}"/>
              </a:ext>
            </a:extLst>
          </p:cNvPr>
          <p:cNvSpPr txBox="1"/>
          <p:nvPr/>
        </p:nvSpPr>
        <p:spPr>
          <a:xfrm>
            <a:off x="3563888" y="3860109"/>
            <a:ext cx="5112568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sos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start of sentence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EDEC7E-6164-8761-781C-335206EC7C5D}"/>
              </a:ext>
            </a:extLst>
          </p:cNvPr>
          <p:cNvSpPr txBox="1"/>
          <p:nvPr/>
        </p:nvSpPr>
        <p:spPr>
          <a:xfrm>
            <a:off x="4525816" y="1529603"/>
            <a:ext cx="5112568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eos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end of sentence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DF0A2-77BA-6016-78C8-C3A7E83D0CA4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Encoder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F6483-874D-5AA0-4FA9-DA730D68DFA7}"/>
              </a:ext>
            </a:extLst>
          </p:cNvPr>
          <p:cNvSpPr txBox="1"/>
          <p:nvPr/>
        </p:nvSpPr>
        <p:spPr>
          <a:xfrm>
            <a:off x="971600" y="147600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Decoder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9653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 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모델의 응용</a:t>
            </a:r>
          </a:p>
        </p:txBody>
      </p:sp>
      <p:pic>
        <p:nvPicPr>
          <p:cNvPr id="25" name="그림 24" descr="도표, 라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AF0496DD-B7A2-CF82-52AB-D2A17B443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52" y="1733331"/>
            <a:ext cx="7272096" cy="2426382"/>
          </a:xfrm>
          <a:prstGeom prst="rect">
            <a:avLst/>
          </a:prstGeom>
        </p:spPr>
      </p:pic>
      <p:sp>
        <p:nvSpPr>
          <p:cNvPr id="2" name="사각형: 둥근 모서리 15">
            <a:extLst>
              <a:ext uri="{FF2B5EF4-FFF2-40B4-BE49-F238E27FC236}">
                <a16:creationId xmlns:a16="http://schemas.microsoft.com/office/drawing/2014/main" id="{2B4C6C18-CB45-5711-3250-389B677D4D7C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도표, 라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1CBF5C84-3944-55A0-0616-92ECDEAE55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7" t="86377" r="34272" b="5935"/>
          <a:stretch/>
        </p:blipFill>
        <p:spPr>
          <a:xfrm>
            <a:off x="5107955" y="3789040"/>
            <a:ext cx="715247" cy="264696"/>
          </a:xfrm>
          <a:prstGeom prst="rect">
            <a:avLst/>
          </a:prstGeom>
        </p:spPr>
      </p:pic>
      <p:pic>
        <p:nvPicPr>
          <p:cNvPr id="10" name="그림 9" descr="도표, 라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F695C795-6C9C-3DD4-B9C4-CB0EF246A2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93" t="7528" r="5008" b="86853"/>
          <a:stretch/>
        </p:blipFill>
        <p:spPr>
          <a:xfrm>
            <a:off x="7396017" y="1852139"/>
            <a:ext cx="540852" cy="2028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90F860-2050-5D5E-D540-168F4DFBEB0C}"/>
              </a:ext>
            </a:extLst>
          </p:cNvPr>
          <p:cNvSpPr txBox="1"/>
          <p:nvPr/>
        </p:nvSpPr>
        <p:spPr>
          <a:xfrm>
            <a:off x="718914" y="4859000"/>
            <a:ext cx="7719764" cy="929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Context Vector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입력으로 이후에는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 시점의 출력을 입력으로 사용하여 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 시점마다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단어 출력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C6CA83-9EB9-67DF-584F-17F7405CCD00}"/>
              </a:ext>
            </a:extLst>
          </p:cNvPr>
          <p:cNvSpPr txBox="1"/>
          <p:nvPr/>
        </p:nvSpPr>
        <p:spPr>
          <a:xfrm>
            <a:off x="3563888" y="3860109"/>
            <a:ext cx="5112568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sos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start of sentence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EDEC7E-6164-8761-781C-335206EC7C5D}"/>
              </a:ext>
            </a:extLst>
          </p:cNvPr>
          <p:cNvSpPr txBox="1"/>
          <p:nvPr/>
        </p:nvSpPr>
        <p:spPr>
          <a:xfrm>
            <a:off x="4525816" y="1529603"/>
            <a:ext cx="5112568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eos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end of sentence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DF0A2-77BA-6016-78C8-C3A7E83D0CA4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Encoder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F6483-874D-5AA0-4FA9-DA730D68DFA7}"/>
              </a:ext>
            </a:extLst>
          </p:cNvPr>
          <p:cNvSpPr txBox="1"/>
          <p:nvPr/>
        </p:nvSpPr>
        <p:spPr>
          <a:xfrm>
            <a:off x="971600" y="147600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Decoder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41A0E3-F9FA-F7B1-A178-D8F66B04740A}"/>
              </a:ext>
            </a:extLst>
          </p:cNvPr>
          <p:cNvSpPr/>
          <p:nvPr/>
        </p:nvSpPr>
        <p:spPr>
          <a:xfrm>
            <a:off x="-68452" y="-315416"/>
            <a:ext cx="9212452" cy="718685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EDC1F2-751F-E2D2-F7FF-A07565A51BB3}"/>
              </a:ext>
            </a:extLst>
          </p:cNvPr>
          <p:cNvGrpSpPr/>
          <p:nvPr/>
        </p:nvGrpSpPr>
        <p:grpSpPr>
          <a:xfrm>
            <a:off x="463822" y="-171400"/>
            <a:ext cx="8216356" cy="1643799"/>
            <a:chOff x="463822" y="63153"/>
            <a:chExt cx="8216356" cy="1643799"/>
          </a:xfrm>
        </p:grpSpPr>
        <p:pic>
          <p:nvPicPr>
            <p:cNvPr id="15" name="그래픽 14" descr="전구">
              <a:extLst>
                <a:ext uri="{FF2B5EF4-FFF2-40B4-BE49-F238E27FC236}">
                  <a16:creationId xmlns:a16="http://schemas.microsoft.com/office/drawing/2014/main" id="{C4422698-0B32-5E5A-1759-F1F6DC2FE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42925" y="63153"/>
              <a:ext cx="1033131" cy="103313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9AECDD-0AE9-E93D-C482-A3DFD5595B43}"/>
                </a:ext>
              </a:extLst>
            </p:cNvPr>
            <p:cNvSpPr txBox="1"/>
            <p:nvPr/>
          </p:nvSpPr>
          <p:spPr>
            <a:xfrm>
              <a:off x="463822" y="1030420"/>
              <a:ext cx="8216356" cy="676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교사 강요 </a:t>
              </a:r>
              <a:r>
                <a:rPr lang="en-US" altLang="ko-KR" sz="28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(Teacher Forcing)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26BC72D-0BA4-C14E-66C8-8335050C28A8}"/>
              </a:ext>
            </a:extLst>
          </p:cNvPr>
          <p:cNvSpPr txBox="1"/>
          <p:nvPr/>
        </p:nvSpPr>
        <p:spPr>
          <a:xfrm>
            <a:off x="463822" y="1659844"/>
            <a:ext cx="8216356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Decoder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초반부에 예측을 잘못하는 경우</a:t>
            </a:r>
            <a:endParaRPr lang="en-US" altLang="ko-KR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전체의 학습과정을 저해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하게 됨</a:t>
            </a:r>
            <a:endParaRPr lang="en-US" altLang="ko-KR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3402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 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모델의 응용</a:t>
            </a:r>
          </a:p>
        </p:txBody>
      </p:sp>
      <p:pic>
        <p:nvPicPr>
          <p:cNvPr id="25" name="그림 24" descr="도표, 라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AF0496DD-B7A2-CF82-52AB-D2A17B443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52" y="1733331"/>
            <a:ext cx="7272096" cy="2426382"/>
          </a:xfrm>
          <a:prstGeom prst="rect">
            <a:avLst/>
          </a:prstGeom>
        </p:spPr>
      </p:pic>
      <p:sp>
        <p:nvSpPr>
          <p:cNvPr id="2" name="사각형: 둥근 모서리 15">
            <a:extLst>
              <a:ext uri="{FF2B5EF4-FFF2-40B4-BE49-F238E27FC236}">
                <a16:creationId xmlns:a16="http://schemas.microsoft.com/office/drawing/2014/main" id="{2B4C6C18-CB45-5711-3250-389B677D4D7C}"/>
              </a:ext>
            </a:extLst>
          </p:cNvPr>
          <p:cNvSpPr/>
          <p:nvPr/>
        </p:nvSpPr>
        <p:spPr>
          <a:xfrm>
            <a:off x="1172684" y="4725144"/>
            <a:ext cx="6798631" cy="1249484"/>
          </a:xfrm>
          <a:prstGeom prst="roundRect">
            <a:avLst/>
          </a:prstGeom>
          <a:noFill/>
          <a:ln w="38100" cmpd="sng">
            <a:solidFill>
              <a:srgbClr val="CAD9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도표, 라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1CBF5C84-3944-55A0-0616-92ECDEAE55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7" t="86377" r="34272" b="5935"/>
          <a:stretch/>
        </p:blipFill>
        <p:spPr>
          <a:xfrm>
            <a:off x="5107955" y="3789040"/>
            <a:ext cx="715247" cy="264696"/>
          </a:xfrm>
          <a:prstGeom prst="rect">
            <a:avLst/>
          </a:prstGeom>
        </p:spPr>
      </p:pic>
      <p:pic>
        <p:nvPicPr>
          <p:cNvPr id="10" name="그림 9" descr="도표, 라인, 텍스트, 스크린샷이(가) 표시된 사진&#10;&#10;자동 생성된 설명">
            <a:extLst>
              <a:ext uri="{FF2B5EF4-FFF2-40B4-BE49-F238E27FC236}">
                <a16:creationId xmlns:a16="http://schemas.microsoft.com/office/drawing/2014/main" id="{F695C795-6C9C-3DD4-B9C4-CB0EF246A2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93" t="7528" r="5008" b="86853"/>
          <a:stretch/>
        </p:blipFill>
        <p:spPr>
          <a:xfrm>
            <a:off x="7396017" y="1852139"/>
            <a:ext cx="540852" cy="2028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90F860-2050-5D5E-D540-168F4DFBEB0C}"/>
              </a:ext>
            </a:extLst>
          </p:cNvPr>
          <p:cNvSpPr txBox="1"/>
          <p:nvPr/>
        </p:nvSpPr>
        <p:spPr>
          <a:xfrm>
            <a:off x="718914" y="4859000"/>
            <a:ext cx="7719764" cy="929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Context Vector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입력으로 이후에는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 시점의 출력을 입력으로 사용하여 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 시점마다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단어 출력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C6CA83-9EB9-67DF-584F-17F7405CCD00}"/>
              </a:ext>
            </a:extLst>
          </p:cNvPr>
          <p:cNvSpPr txBox="1"/>
          <p:nvPr/>
        </p:nvSpPr>
        <p:spPr>
          <a:xfrm>
            <a:off x="3563888" y="3860109"/>
            <a:ext cx="5112568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sos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start of sentence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EDEC7E-6164-8761-781C-335206EC7C5D}"/>
              </a:ext>
            </a:extLst>
          </p:cNvPr>
          <p:cNvSpPr txBox="1"/>
          <p:nvPr/>
        </p:nvSpPr>
        <p:spPr>
          <a:xfrm>
            <a:off x="4525816" y="1529603"/>
            <a:ext cx="5112568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eos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end of sentence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DF0A2-77BA-6016-78C8-C3A7E83D0CA4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Encoder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F6483-874D-5AA0-4FA9-DA730D68DFA7}"/>
              </a:ext>
            </a:extLst>
          </p:cNvPr>
          <p:cNvSpPr txBox="1"/>
          <p:nvPr/>
        </p:nvSpPr>
        <p:spPr>
          <a:xfrm>
            <a:off x="971600" y="147600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Decoder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41A0E3-F9FA-F7B1-A178-D8F66B04740A}"/>
              </a:ext>
            </a:extLst>
          </p:cNvPr>
          <p:cNvSpPr/>
          <p:nvPr/>
        </p:nvSpPr>
        <p:spPr>
          <a:xfrm>
            <a:off x="-68452" y="-315416"/>
            <a:ext cx="9212452" cy="718685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EDC1F2-751F-E2D2-F7FF-A07565A51BB3}"/>
              </a:ext>
            </a:extLst>
          </p:cNvPr>
          <p:cNvGrpSpPr/>
          <p:nvPr/>
        </p:nvGrpSpPr>
        <p:grpSpPr>
          <a:xfrm>
            <a:off x="463822" y="-171400"/>
            <a:ext cx="8216356" cy="1643799"/>
            <a:chOff x="463822" y="63153"/>
            <a:chExt cx="8216356" cy="1643799"/>
          </a:xfrm>
        </p:grpSpPr>
        <p:pic>
          <p:nvPicPr>
            <p:cNvPr id="15" name="그래픽 14" descr="전구">
              <a:extLst>
                <a:ext uri="{FF2B5EF4-FFF2-40B4-BE49-F238E27FC236}">
                  <a16:creationId xmlns:a16="http://schemas.microsoft.com/office/drawing/2014/main" id="{C4422698-0B32-5E5A-1759-F1F6DC2FE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42925" y="63153"/>
              <a:ext cx="1033131" cy="103313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9AECDD-0AE9-E93D-C482-A3DFD5595B43}"/>
                </a:ext>
              </a:extLst>
            </p:cNvPr>
            <p:cNvSpPr txBox="1"/>
            <p:nvPr/>
          </p:nvSpPr>
          <p:spPr>
            <a:xfrm>
              <a:off x="463822" y="1030420"/>
              <a:ext cx="8216356" cy="676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교사 강요 </a:t>
              </a:r>
              <a:r>
                <a:rPr lang="en-US" altLang="ko-KR" sz="28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(Teacher Forcing)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26BC72D-0BA4-C14E-66C8-8335050C28A8}"/>
              </a:ext>
            </a:extLst>
          </p:cNvPr>
          <p:cNvSpPr txBox="1"/>
          <p:nvPr/>
        </p:nvSpPr>
        <p:spPr>
          <a:xfrm>
            <a:off x="463822" y="1659844"/>
            <a:ext cx="8216356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Decoder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초반부에 예측을 잘못하는 경우</a:t>
            </a:r>
            <a:endParaRPr lang="en-US" altLang="ko-KR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전체의 학습과정을 저해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하게 됨</a:t>
            </a:r>
            <a:endParaRPr lang="en-US" altLang="ko-KR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8" name="그림 17" descr="그래픽, 상징, 폰트, 디자인이(가) 표시된 사진&#10;&#10;자동 생성된 설명">
            <a:extLst>
              <a:ext uri="{FF2B5EF4-FFF2-40B4-BE49-F238E27FC236}">
                <a16:creationId xmlns:a16="http://schemas.microsoft.com/office/drawing/2014/main" id="{FF00F24E-D04B-B00B-66F3-B3A00DF5C9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51341" y="3284984"/>
            <a:ext cx="1041318" cy="104131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28F1181-667A-416D-6CD1-B82E5D3B2D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43" y="4509120"/>
            <a:ext cx="3609870" cy="20305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5BF1C2-D3BC-51E8-E5BF-96C010140738}"/>
              </a:ext>
            </a:extLst>
          </p:cNvPr>
          <p:cNvSpPr txBox="1"/>
          <p:nvPr/>
        </p:nvSpPr>
        <p:spPr>
          <a:xfrm>
            <a:off x="463822" y="4617573"/>
            <a:ext cx="8216356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이를 방지하기 위해 </a:t>
            </a:r>
            <a:r>
              <a:rPr lang="ko-KR" altLang="en-US" sz="28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정답 여부에 관계 없이</a:t>
            </a:r>
            <a:endParaRPr lang="en-US" altLang="ko-KR" sz="2800" dirty="0">
              <a:solidFill>
                <a:srgbClr val="FFC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다음 시점의 입력에는 </a:t>
            </a:r>
            <a:r>
              <a:rPr lang="ko-KR" altLang="en-US" sz="28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정답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</a:t>
            </a:r>
            <a:r>
              <a:rPr lang="ko-KR" altLang="en-US" sz="2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넣어줌</a:t>
            </a:r>
            <a:endParaRPr lang="en-US" altLang="ko-KR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8585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 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모델의 응용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Encoder-Decoder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문제점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Google Shape;138;p6">
            <a:extLst>
              <a:ext uri="{FF2B5EF4-FFF2-40B4-BE49-F238E27FC236}">
                <a16:creationId xmlns:a16="http://schemas.microsoft.com/office/drawing/2014/main" id="{2321FDF9-5AF4-8AFA-9040-B7C5FBF1C353}"/>
              </a:ext>
            </a:extLst>
          </p:cNvPr>
          <p:cNvSpPr/>
          <p:nvPr/>
        </p:nvSpPr>
        <p:spPr>
          <a:xfrm>
            <a:off x="539552" y="2068088"/>
            <a:ext cx="8208912" cy="136091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그림 17" descr="스크린샷, 그래픽, 디자인, 클립아트이(가) 표시된 사진&#10;&#10;자동 생성된 설명">
            <a:extLst>
              <a:ext uri="{FF2B5EF4-FFF2-40B4-BE49-F238E27FC236}">
                <a16:creationId xmlns:a16="http://schemas.microsoft.com/office/drawing/2014/main" id="{5BBF43ED-5684-5554-13E2-19998F053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784" y="1539666"/>
            <a:ext cx="600430" cy="600430"/>
          </a:xfrm>
          <a:prstGeom prst="rect">
            <a:avLst/>
          </a:prstGeom>
        </p:spPr>
      </p:pic>
      <p:sp>
        <p:nvSpPr>
          <p:cNvPr id="20" name="사각형: 둥근 모서리 20">
            <a:extLst>
              <a:ext uri="{FF2B5EF4-FFF2-40B4-BE49-F238E27FC236}">
                <a16:creationId xmlns:a16="http://schemas.microsoft.com/office/drawing/2014/main" id="{E5708CF1-D19F-FE35-BBC4-323F4EC58EE2}"/>
              </a:ext>
            </a:extLst>
          </p:cNvPr>
          <p:cNvSpPr/>
          <p:nvPr/>
        </p:nvSpPr>
        <p:spPr>
          <a:xfrm>
            <a:off x="661925" y="4158656"/>
            <a:ext cx="3719889" cy="1916853"/>
          </a:xfrm>
          <a:prstGeom prst="roundRect">
            <a:avLst/>
          </a:prstGeom>
          <a:noFill/>
          <a:ln w="38100">
            <a:solidFill>
              <a:srgbClr val="376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52642C-C7DD-9F9E-B87E-CC2C0F3CE787}"/>
              </a:ext>
            </a:extLst>
          </p:cNvPr>
          <p:cNvSpPr txBox="1"/>
          <p:nvPr/>
        </p:nvSpPr>
        <p:spPr>
          <a:xfrm>
            <a:off x="1043607" y="3645024"/>
            <a:ext cx="294813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병목현상</a:t>
            </a:r>
            <a:endParaRPr lang="en-US" altLang="ko-KR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(Bottleneck </a:t>
            </a:r>
            <a:r>
              <a:rPr lang="en-US" altLang="ko-KR" dirty="0" err="1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Problelm</a:t>
            </a:r>
            <a:r>
              <a:rPr lang="en-US" altLang="ko-KR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사각형: 둥근 모서리 20">
            <a:extLst>
              <a:ext uri="{FF2B5EF4-FFF2-40B4-BE49-F238E27FC236}">
                <a16:creationId xmlns:a16="http://schemas.microsoft.com/office/drawing/2014/main" id="{5E07517C-46B6-EBF3-32D1-8EB1AA76C22E}"/>
              </a:ext>
            </a:extLst>
          </p:cNvPr>
          <p:cNvSpPr/>
          <p:nvPr/>
        </p:nvSpPr>
        <p:spPr>
          <a:xfrm>
            <a:off x="4788872" y="4158656"/>
            <a:ext cx="3719889" cy="1916853"/>
          </a:xfrm>
          <a:prstGeom prst="roundRect">
            <a:avLst/>
          </a:prstGeom>
          <a:noFill/>
          <a:ln w="38100">
            <a:solidFill>
              <a:srgbClr val="376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36C8D3-A973-0BB7-55B5-C02C9E105D97}"/>
              </a:ext>
            </a:extLst>
          </p:cNvPr>
          <p:cNvSpPr txBox="1"/>
          <p:nvPr/>
        </p:nvSpPr>
        <p:spPr>
          <a:xfrm>
            <a:off x="771948" y="4367527"/>
            <a:ext cx="3499842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데이터를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고정된 길이의 벡터로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압축하여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정보의 손실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발생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166E2-3C4C-7C8F-2C44-61D2795B8226}"/>
              </a:ext>
            </a:extLst>
          </p:cNvPr>
          <p:cNvSpPr txBox="1"/>
          <p:nvPr/>
        </p:nvSpPr>
        <p:spPr>
          <a:xfrm>
            <a:off x="1223628" y="2241684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Encoder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문장을 특정크기의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Vector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압축하는 과정에서 </a:t>
            </a:r>
            <a:r>
              <a:rPr lang="en-US" altLang="ko-KR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문제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7BDED-8075-0EAB-E891-6ADB3B0DD896}"/>
              </a:ext>
            </a:extLst>
          </p:cNvPr>
          <p:cNvSpPr txBox="1"/>
          <p:nvPr/>
        </p:nvSpPr>
        <p:spPr>
          <a:xfrm>
            <a:off x="5139203" y="3645024"/>
            <a:ext cx="294813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장기의존성</a:t>
            </a:r>
            <a:endParaRPr lang="en-US" altLang="ko-KR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(long-term dependency)</a:t>
            </a:r>
            <a:endParaRPr lang="ko-KR" altLang="en-US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77E68-8B6A-4FB2-1303-B64BCB6DACE7}"/>
              </a:ext>
            </a:extLst>
          </p:cNvPr>
          <p:cNvSpPr txBox="1"/>
          <p:nvPr/>
        </p:nvSpPr>
        <p:spPr>
          <a:xfrm>
            <a:off x="4905002" y="4369885"/>
            <a:ext cx="3499842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Cell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늘어날수록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장기의존성 </a:t>
            </a:r>
            <a:endParaRPr lang="en-US" altLang="ko-KR" sz="20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문제가 발생할 수 있음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9439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 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모델의 응용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Encoder-Decoder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문제점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Google Shape;138;p6">
            <a:extLst>
              <a:ext uri="{FF2B5EF4-FFF2-40B4-BE49-F238E27FC236}">
                <a16:creationId xmlns:a16="http://schemas.microsoft.com/office/drawing/2014/main" id="{2321FDF9-5AF4-8AFA-9040-B7C5FBF1C353}"/>
              </a:ext>
            </a:extLst>
          </p:cNvPr>
          <p:cNvSpPr/>
          <p:nvPr/>
        </p:nvSpPr>
        <p:spPr>
          <a:xfrm>
            <a:off x="539552" y="2068088"/>
            <a:ext cx="8208912" cy="136091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그림 17" descr="스크린샷, 그래픽, 디자인, 클립아트이(가) 표시된 사진&#10;&#10;자동 생성된 설명">
            <a:extLst>
              <a:ext uri="{FF2B5EF4-FFF2-40B4-BE49-F238E27FC236}">
                <a16:creationId xmlns:a16="http://schemas.microsoft.com/office/drawing/2014/main" id="{5BBF43ED-5684-5554-13E2-19998F053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784" y="1539666"/>
            <a:ext cx="600430" cy="600430"/>
          </a:xfrm>
          <a:prstGeom prst="rect">
            <a:avLst/>
          </a:prstGeom>
        </p:spPr>
      </p:pic>
      <p:sp>
        <p:nvSpPr>
          <p:cNvPr id="20" name="사각형: 둥근 모서리 20">
            <a:extLst>
              <a:ext uri="{FF2B5EF4-FFF2-40B4-BE49-F238E27FC236}">
                <a16:creationId xmlns:a16="http://schemas.microsoft.com/office/drawing/2014/main" id="{E5708CF1-D19F-FE35-BBC4-323F4EC58EE2}"/>
              </a:ext>
            </a:extLst>
          </p:cNvPr>
          <p:cNvSpPr/>
          <p:nvPr/>
        </p:nvSpPr>
        <p:spPr>
          <a:xfrm>
            <a:off x="661925" y="4158656"/>
            <a:ext cx="3719889" cy="1916853"/>
          </a:xfrm>
          <a:prstGeom prst="roundRect">
            <a:avLst/>
          </a:prstGeom>
          <a:noFill/>
          <a:ln w="38100">
            <a:solidFill>
              <a:srgbClr val="376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52642C-C7DD-9F9E-B87E-CC2C0F3CE787}"/>
              </a:ext>
            </a:extLst>
          </p:cNvPr>
          <p:cNvSpPr txBox="1"/>
          <p:nvPr/>
        </p:nvSpPr>
        <p:spPr>
          <a:xfrm>
            <a:off x="1043607" y="3645024"/>
            <a:ext cx="294813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병목현상</a:t>
            </a:r>
            <a:endParaRPr lang="en-US" altLang="ko-KR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(Bottleneck </a:t>
            </a:r>
            <a:r>
              <a:rPr lang="en-US" altLang="ko-KR" dirty="0" err="1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Problelm</a:t>
            </a:r>
            <a:r>
              <a:rPr lang="en-US" altLang="ko-KR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사각형: 둥근 모서리 20">
            <a:extLst>
              <a:ext uri="{FF2B5EF4-FFF2-40B4-BE49-F238E27FC236}">
                <a16:creationId xmlns:a16="http://schemas.microsoft.com/office/drawing/2014/main" id="{5E07517C-46B6-EBF3-32D1-8EB1AA76C22E}"/>
              </a:ext>
            </a:extLst>
          </p:cNvPr>
          <p:cNvSpPr/>
          <p:nvPr/>
        </p:nvSpPr>
        <p:spPr>
          <a:xfrm>
            <a:off x="4788872" y="4158656"/>
            <a:ext cx="3719889" cy="1916853"/>
          </a:xfrm>
          <a:prstGeom prst="roundRect">
            <a:avLst/>
          </a:prstGeom>
          <a:noFill/>
          <a:ln w="38100">
            <a:solidFill>
              <a:srgbClr val="376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36C8D3-A973-0BB7-55B5-C02C9E105D97}"/>
              </a:ext>
            </a:extLst>
          </p:cNvPr>
          <p:cNvSpPr txBox="1"/>
          <p:nvPr/>
        </p:nvSpPr>
        <p:spPr>
          <a:xfrm>
            <a:off x="771948" y="4367527"/>
            <a:ext cx="3499842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데이터를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고정된 길이의 벡터로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압축하여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정보의 손실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발생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B17C0-5B28-B07B-7A53-4BF8793E4A2A}"/>
              </a:ext>
            </a:extLst>
          </p:cNvPr>
          <p:cNvSpPr txBox="1"/>
          <p:nvPr/>
        </p:nvSpPr>
        <p:spPr>
          <a:xfrm>
            <a:off x="1223628" y="2241684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Encoder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문장을 특정크기의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Vector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압축하는 과정에서 </a:t>
            </a:r>
            <a:r>
              <a:rPr lang="en-US" altLang="ko-KR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문제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4DC2D-96F1-1161-0EDA-6FC3272C4154}"/>
              </a:ext>
            </a:extLst>
          </p:cNvPr>
          <p:cNvSpPr txBox="1"/>
          <p:nvPr/>
        </p:nvSpPr>
        <p:spPr>
          <a:xfrm>
            <a:off x="5139203" y="3645024"/>
            <a:ext cx="294813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장기의존성</a:t>
            </a:r>
            <a:endParaRPr lang="en-US" altLang="ko-KR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(long-term dependency)</a:t>
            </a:r>
            <a:endParaRPr lang="ko-KR" altLang="en-US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3A803-B632-96B7-2CAB-7C6C52DA0F84}"/>
              </a:ext>
            </a:extLst>
          </p:cNvPr>
          <p:cNvSpPr txBox="1"/>
          <p:nvPr/>
        </p:nvSpPr>
        <p:spPr>
          <a:xfrm>
            <a:off x="4905002" y="4369885"/>
            <a:ext cx="3499842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Cell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늘어날수록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장기의존성 </a:t>
            </a:r>
            <a:endParaRPr lang="en-US" altLang="ko-KR" sz="20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문제가 발생할 수 있음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A81CC7-6000-1E1C-F9F7-C22C7C0A1F9B}"/>
              </a:ext>
            </a:extLst>
          </p:cNvPr>
          <p:cNvSpPr/>
          <p:nvPr/>
        </p:nvSpPr>
        <p:spPr>
          <a:xfrm>
            <a:off x="4555852" y="3719065"/>
            <a:ext cx="4249408" cy="28500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4636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 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모델의 응용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Encoder-Decoder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문제점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Google Shape;138;p6">
            <a:extLst>
              <a:ext uri="{FF2B5EF4-FFF2-40B4-BE49-F238E27FC236}">
                <a16:creationId xmlns:a16="http://schemas.microsoft.com/office/drawing/2014/main" id="{2321FDF9-5AF4-8AFA-9040-B7C5FBF1C353}"/>
              </a:ext>
            </a:extLst>
          </p:cNvPr>
          <p:cNvSpPr/>
          <p:nvPr/>
        </p:nvSpPr>
        <p:spPr>
          <a:xfrm>
            <a:off x="539552" y="2068088"/>
            <a:ext cx="8208912" cy="136091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그림 17" descr="스크린샷, 그래픽, 디자인, 클립아트이(가) 표시된 사진&#10;&#10;자동 생성된 설명">
            <a:extLst>
              <a:ext uri="{FF2B5EF4-FFF2-40B4-BE49-F238E27FC236}">
                <a16:creationId xmlns:a16="http://schemas.microsoft.com/office/drawing/2014/main" id="{5BBF43ED-5684-5554-13E2-19998F053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784" y="1539666"/>
            <a:ext cx="600430" cy="600430"/>
          </a:xfrm>
          <a:prstGeom prst="rect">
            <a:avLst/>
          </a:prstGeom>
        </p:spPr>
      </p:pic>
      <p:sp>
        <p:nvSpPr>
          <p:cNvPr id="20" name="사각형: 둥근 모서리 20">
            <a:extLst>
              <a:ext uri="{FF2B5EF4-FFF2-40B4-BE49-F238E27FC236}">
                <a16:creationId xmlns:a16="http://schemas.microsoft.com/office/drawing/2014/main" id="{E5708CF1-D19F-FE35-BBC4-323F4EC58EE2}"/>
              </a:ext>
            </a:extLst>
          </p:cNvPr>
          <p:cNvSpPr/>
          <p:nvPr/>
        </p:nvSpPr>
        <p:spPr>
          <a:xfrm>
            <a:off x="661925" y="4158656"/>
            <a:ext cx="3719889" cy="1916853"/>
          </a:xfrm>
          <a:prstGeom prst="roundRect">
            <a:avLst/>
          </a:prstGeom>
          <a:noFill/>
          <a:ln w="38100">
            <a:solidFill>
              <a:srgbClr val="376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52642C-C7DD-9F9E-B87E-CC2C0F3CE787}"/>
              </a:ext>
            </a:extLst>
          </p:cNvPr>
          <p:cNvSpPr txBox="1"/>
          <p:nvPr/>
        </p:nvSpPr>
        <p:spPr>
          <a:xfrm>
            <a:off x="1043607" y="3645024"/>
            <a:ext cx="294813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병목현상</a:t>
            </a:r>
            <a:endParaRPr lang="en-US" altLang="ko-KR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(Bottleneck </a:t>
            </a:r>
            <a:r>
              <a:rPr lang="en-US" altLang="ko-KR" dirty="0" err="1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Problelm</a:t>
            </a:r>
            <a:r>
              <a:rPr lang="en-US" altLang="ko-KR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사각형: 둥근 모서리 20">
            <a:extLst>
              <a:ext uri="{FF2B5EF4-FFF2-40B4-BE49-F238E27FC236}">
                <a16:creationId xmlns:a16="http://schemas.microsoft.com/office/drawing/2014/main" id="{5E07517C-46B6-EBF3-32D1-8EB1AA76C22E}"/>
              </a:ext>
            </a:extLst>
          </p:cNvPr>
          <p:cNvSpPr/>
          <p:nvPr/>
        </p:nvSpPr>
        <p:spPr>
          <a:xfrm>
            <a:off x="4788872" y="4158656"/>
            <a:ext cx="3719889" cy="1916853"/>
          </a:xfrm>
          <a:prstGeom prst="roundRect">
            <a:avLst/>
          </a:prstGeom>
          <a:noFill/>
          <a:ln w="38100">
            <a:solidFill>
              <a:srgbClr val="376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4CFE92-97E6-DFDC-D299-45C93F9A3B26}"/>
              </a:ext>
            </a:extLst>
          </p:cNvPr>
          <p:cNvSpPr txBox="1"/>
          <p:nvPr/>
        </p:nvSpPr>
        <p:spPr>
          <a:xfrm>
            <a:off x="5139203" y="3645024"/>
            <a:ext cx="294813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장기의존성</a:t>
            </a:r>
            <a:endParaRPr lang="en-US" altLang="ko-KR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(long-term dependency)</a:t>
            </a:r>
            <a:endParaRPr lang="ko-KR" altLang="en-US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36C8D3-A973-0BB7-55B5-C02C9E105D97}"/>
              </a:ext>
            </a:extLst>
          </p:cNvPr>
          <p:cNvSpPr txBox="1"/>
          <p:nvPr/>
        </p:nvSpPr>
        <p:spPr>
          <a:xfrm>
            <a:off x="771948" y="4367527"/>
            <a:ext cx="3499842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고정된 길이의 벡터로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압축하여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정보의 손실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발생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257A82-F153-B2C9-37B9-49FACC54B038}"/>
              </a:ext>
            </a:extLst>
          </p:cNvPr>
          <p:cNvSpPr txBox="1"/>
          <p:nvPr/>
        </p:nvSpPr>
        <p:spPr>
          <a:xfrm>
            <a:off x="4905002" y="4369885"/>
            <a:ext cx="3499842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Cell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늘어날수록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장기의존성 </a:t>
            </a:r>
            <a:endParaRPr lang="en-US" altLang="ko-KR" sz="20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문제가 발생할 수 있음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8C2570-4939-5130-9C78-62616ED8FF25}"/>
              </a:ext>
            </a:extLst>
          </p:cNvPr>
          <p:cNvSpPr/>
          <p:nvPr/>
        </p:nvSpPr>
        <p:spPr>
          <a:xfrm>
            <a:off x="323528" y="3531238"/>
            <a:ext cx="4249408" cy="28500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90EAA-3B6A-6779-7349-D9AB39B5F541}"/>
              </a:ext>
            </a:extLst>
          </p:cNvPr>
          <p:cNvSpPr txBox="1"/>
          <p:nvPr/>
        </p:nvSpPr>
        <p:spPr>
          <a:xfrm>
            <a:off x="1223628" y="2241684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Encoder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문장을 특정크기의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Vector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압축하는 과정에서 </a:t>
            </a:r>
            <a:r>
              <a:rPr lang="en-US" altLang="ko-KR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문제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7123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 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모델의 응용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Encoder-Decoder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문제점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Google Shape;138;p6">
            <a:extLst>
              <a:ext uri="{FF2B5EF4-FFF2-40B4-BE49-F238E27FC236}">
                <a16:creationId xmlns:a16="http://schemas.microsoft.com/office/drawing/2014/main" id="{2321FDF9-5AF4-8AFA-9040-B7C5FBF1C353}"/>
              </a:ext>
            </a:extLst>
          </p:cNvPr>
          <p:cNvSpPr/>
          <p:nvPr/>
        </p:nvSpPr>
        <p:spPr>
          <a:xfrm>
            <a:off x="539552" y="2068088"/>
            <a:ext cx="8208912" cy="136091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그림 17" descr="스크린샷, 그래픽, 디자인, 클립아트이(가) 표시된 사진&#10;&#10;자동 생성된 설명">
            <a:extLst>
              <a:ext uri="{FF2B5EF4-FFF2-40B4-BE49-F238E27FC236}">
                <a16:creationId xmlns:a16="http://schemas.microsoft.com/office/drawing/2014/main" id="{5BBF43ED-5684-5554-13E2-19998F053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784" y="1539666"/>
            <a:ext cx="600430" cy="600430"/>
          </a:xfrm>
          <a:prstGeom prst="rect">
            <a:avLst/>
          </a:prstGeom>
        </p:spPr>
      </p:pic>
      <p:sp>
        <p:nvSpPr>
          <p:cNvPr id="20" name="사각형: 둥근 모서리 20">
            <a:extLst>
              <a:ext uri="{FF2B5EF4-FFF2-40B4-BE49-F238E27FC236}">
                <a16:creationId xmlns:a16="http://schemas.microsoft.com/office/drawing/2014/main" id="{E5708CF1-D19F-FE35-BBC4-323F4EC58EE2}"/>
              </a:ext>
            </a:extLst>
          </p:cNvPr>
          <p:cNvSpPr/>
          <p:nvPr/>
        </p:nvSpPr>
        <p:spPr>
          <a:xfrm>
            <a:off x="661925" y="4158656"/>
            <a:ext cx="3719889" cy="1916853"/>
          </a:xfrm>
          <a:prstGeom prst="roundRect">
            <a:avLst/>
          </a:prstGeom>
          <a:noFill/>
          <a:ln w="38100">
            <a:solidFill>
              <a:srgbClr val="376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52642C-C7DD-9F9E-B87E-CC2C0F3CE787}"/>
              </a:ext>
            </a:extLst>
          </p:cNvPr>
          <p:cNvSpPr txBox="1"/>
          <p:nvPr/>
        </p:nvSpPr>
        <p:spPr>
          <a:xfrm>
            <a:off x="1043607" y="3645024"/>
            <a:ext cx="294813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병목현상</a:t>
            </a:r>
            <a:endParaRPr lang="en-US" altLang="ko-KR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(Bottleneck </a:t>
            </a:r>
            <a:r>
              <a:rPr lang="en-US" altLang="ko-KR" dirty="0" err="1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Problelm</a:t>
            </a:r>
            <a:r>
              <a:rPr lang="en-US" altLang="ko-KR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사각형: 둥근 모서리 20">
            <a:extLst>
              <a:ext uri="{FF2B5EF4-FFF2-40B4-BE49-F238E27FC236}">
                <a16:creationId xmlns:a16="http://schemas.microsoft.com/office/drawing/2014/main" id="{5E07517C-46B6-EBF3-32D1-8EB1AA76C22E}"/>
              </a:ext>
            </a:extLst>
          </p:cNvPr>
          <p:cNvSpPr/>
          <p:nvPr/>
        </p:nvSpPr>
        <p:spPr>
          <a:xfrm>
            <a:off x="4788872" y="4158656"/>
            <a:ext cx="3719889" cy="1916853"/>
          </a:xfrm>
          <a:prstGeom prst="roundRect">
            <a:avLst/>
          </a:prstGeom>
          <a:noFill/>
          <a:ln w="38100">
            <a:solidFill>
              <a:srgbClr val="3760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4CFE92-97E6-DFDC-D299-45C93F9A3B26}"/>
              </a:ext>
            </a:extLst>
          </p:cNvPr>
          <p:cNvSpPr txBox="1"/>
          <p:nvPr/>
        </p:nvSpPr>
        <p:spPr>
          <a:xfrm>
            <a:off x="5139203" y="3645024"/>
            <a:ext cx="294813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장기의존성</a:t>
            </a:r>
            <a:endParaRPr lang="en-US" altLang="ko-KR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3760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(long-term dependency)</a:t>
            </a:r>
            <a:endParaRPr lang="ko-KR" altLang="en-US" dirty="0">
              <a:solidFill>
                <a:srgbClr val="37609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36C8D3-A973-0BB7-55B5-C02C9E105D97}"/>
              </a:ext>
            </a:extLst>
          </p:cNvPr>
          <p:cNvSpPr txBox="1"/>
          <p:nvPr/>
        </p:nvSpPr>
        <p:spPr>
          <a:xfrm>
            <a:off x="771948" y="4367527"/>
            <a:ext cx="3499842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Input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고정된 길이의 벡터로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압축하여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정보의 손실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발생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257A82-F153-B2C9-37B9-49FACC54B038}"/>
              </a:ext>
            </a:extLst>
          </p:cNvPr>
          <p:cNvSpPr txBox="1"/>
          <p:nvPr/>
        </p:nvSpPr>
        <p:spPr>
          <a:xfrm>
            <a:off x="4905002" y="4369885"/>
            <a:ext cx="3499842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Cell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늘어날수록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장기의존성 </a:t>
            </a:r>
            <a:endParaRPr lang="en-US" altLang="ko-KR" sz="20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문제가 발생할 수 있음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8C2570-4939-5130-9C78-62616ED8FF25}"/>
              </a:ext>
            </a:extLst>
          </p:cNvPr>
          <p:cNvSpPr/>
          <p:nvPr/>
        </p:nvSpPr>
        <p:spPr>
          <a:xfrm>
            <a:off x="323528" y="3531238"/>
            <a:ext cx="4249408" cy="28500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90EAA-3B6A-6779-7349-D9AB39B5F541}"/>
              </a:ext>
            </a:extLst>
          </p:cNvPr>
          <p:cNvSpPr txBox="1"/>
          <p:nvPr/>
        </p:nvSpPr>
        <p:spPr>
          <a:xfrm>
            <a:off x="1223628" y="2241684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Encoder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문장을 특정크기의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Vector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압축하는 과정에서 </a:t>
            </a:r>
            <a:r>
              <a:rPr lang="en-US" altLang="ko-KR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문제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E81AF2-0AC2-6678-454B-D5CCD69121B7}"/>
              </a:ext>
            </a:extLst>
          </p:cNvPr>
          <p:cNvSpPr/>
          <p:nvPr/>
        </p:nvSpPr>
        <p:spPr>
          <a:xfrm>
            <a:off x="-189648" y="-91229"/>
            <a:ext cx="9802207" cy="70486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2CA993-70C5-3ED1-198E-D0D6526AD67C}"/>
              </a:ext>
            </a:extLst>
          </p:cNvPr>
          <p:cNvSpPr txBox="1"/>
          <p:nvPr/>
        </p:nvSpPr>
        <p:spPr>
          <a:xfrm>
            <a:off x="2627549" y="5255434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Attention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해결해 줄게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9530037-1508-5E05-3E6F-BEBA500E3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692696"/>
            <a:ext cx="4762500" cy="4762500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E3594F5C-111A-66BA-FDF2-F3A63CFC214D}"/>
              </a:ext>
            </a:extLst>
          </p:cNvPr>
          <p:cNvGrpSpPr/>
          <p:nvPr/>
        </p:nvGrpSpPr>
        <p:grpSpPr>
          <a:xfrm>
            <a:off x="4208335" y="1890785"/>
            <a:ext cx="315720" cy="329400"/>
            <a:chOff x="4208335" y="1890785"/>
            <a:chExt cx="315720" cy="3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31C11CB2-6467-FE19-D35F-5E8D4E55F8C6}"/>
                    </a:ext>
                  </a:extLst>
                </p14:cNvPr>
                <p14:cNvContentPartPr/>
                <p14:nvPr/>
              </p14:nvContentPartPr>
              <p14:xfrm>
                <a:off x="4249735" y="1913465"/>
                <a:ext cx="252720" cy="2898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31C11CB2-6467-FE19-D35F-5E8D4E55F8C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86735" y="1850465"/>
                  <a:ext cx="3783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11ECA9C-457B-1BE7-3CD8-5EC16B0C6FC3}"/>
                    </a:ext>
                  </a:extLst>
                </p14:cNvPr>
                <p14:cNvContentPartPr/>
                <p14:nvPr/>
              </p14:nvContentPartPr>
              <p14:xfrm>
                <a:off x="4208335" y="1890785"/>
                <a:ext cx="315720" cy="3294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11ECA9C-457B-1BE7-3CD8-5EC16B0C6FC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45695" y="1828145"/>
                  <a:ext cx="441360" cy="45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4040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189DD78C3493A4683B54D96A3EC5682" ma:contentTypeVersion="2" ma:contentTypeDescription="새 문서를 만듭니다." ma:contentTypeScope="" ma:versionID="dc176a56646ef5b963c3cb3544f46c7c">
  <xsd:schema xmlns:xsd="http://www.w3.org/2001/XMLSchema" xmlns:xs="http://www.w3.org/2001/XMLSchema" xmlns:p="http://schemas.microsoft.com/office/2006/metadata/properties" xmlns:ns3="397cc4ee-3d18-4d73-af8c-033479cedb5e" targetNamespace="http://schemas.microsoft.com/office/2006/metadata/properties" ma:root="true" ma:fieldsID="716fff624682e839049d7f6e1909142a" ns3:_="">
    <xsd:import namespace="397cc4ee-3d18-4d73-af8c-033479cedb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7cc4ee-3d18-4d73-af8c-033479cedb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EFD899-D6FC-4FD7-AE1D-C9DB1B09BD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9D50D6-BDB9-4EC4-9E69-BC876490F201}">
  <ds:schemaRefs>
    <ds:schemaRef ds:uri="http://schemas.microsoft.com/office/2006/documentManagement/types"/>
    <ds:schemaRef ds:uri="http://purl.org/dc/terms/"/>
    <ds:schemaRef ds:uri="397cc4ee-3d18-4d73-af8c-033479cedb5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41DCC0F-42C5-428D-A63A-6FDADB298F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7cc4ee-3d18-4d73-af8c-033479cedb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8400</TotalTime>
  <Words>4576</Words>
  <Application>Microsoft Office PowerPoint</Application>
  <PresentationFormat>화면 슬라이드 쇼(4:3)</PresentationFormat>
  <Paragraphs>1127</Paragraphs>
  <Slides>120</Slides>
  <Notes>116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120</vt:i4>
      </vt:variant>
    </vt:vector>
  </HeadingPairs>
  <TitlesOfParts>
    <vt:vector size="129" baseType="lpstr">
      <vt:lpstr>나눔스퀘어 Bold</vt:lpstr>
      <vt:lpstr>나눔스퀘어_ac</vt:lpstr>
      <vt:lpstr>나눔스퀘어_ac Bold</vt:lpstr>
      <vt:lpstr>나눔스퀘어_ac ExtraBold</vt:lpstr>
      <vt:lpstr>맑은 고딕</vt:lpstr>
      <vt:lpstr>Arial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applemango</dc:creator>
  <cp:lastModifiedBy>admin</cp:lastModifiedBy>
  <cp:revision>365</cp:revision>
  <dcterms:created xsi:type="dcterms:W3CDTF">2015-04-15T04:21:45Z</dcterms:created>
  <dcterms:modified xsi:type="dcterms:W3CDTF">2023-10-03T06:35:15Z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0x010100C189DD78C3493A4683B54D96A3EC5682</vt:lpwstr>
  </property>
</Properties>
</file>